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entation.xml" ContentType="application/vnd.openxmlformats-officedocument.presentationml.presentation.main+xml"/>
  <Override PartName="/ppt/notesSlides/notesSlide40.xml" ContentType="application/vnd.openxmlformats-officedocument.presentationml.notesSlide+xml"/>
  <Override PartName="/ppt/notesSlides/notesSlide32.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2"/>
  </p:sldMasterIdLst>
  <p:notesMasterIdLst>
    <p:notesMasterId r:id="rId91"/>
  </p:notesMasterIdLst>
  <p:sldIdLst>
    <p:sldId id="256" r:id="rId3"/>
    <p:sldId id="257" r:id="rId4"/>
    <p:sldId id="293" r:id="rId5"/>
    <p:sldId id="258" r:id="rId6"/>
    <p:sldId id="259" r:id="rId7"/>
    <p:sldId id="260" r:id="rId8"/>
    <p:sldId id="295" r:id="rId9"/>
    <p:sldId id="262" r:id="rId10"/>
    <p:sldId id="261" r:id="rId11"/>
    <p:sldId id="350" r:id="rId12"/>
    <p:sldId id="263" r:id="rId13"/>
    <p:sldId id="294" r:id="rId14"/>
    <p:sldId id="264" r:id="rId15"/>
    <p:sldId id="296" r:id="rId16"/>
    <p:sldId id="297" r:id="rId17"/>
    <p:sldId id="268" r:id="rId18"/>
    <p:sldId id="300" r:id="rId19"/>
    <p:sldId id="301" r:id="rId20"/>
    <p:sldId id="310" r:id="rId21"/>
    <p:sldId id="331" r:id="rId22"/>
    <p:sldId id="332" r:id="rId23"/>
    <p:sldId id="333" r:id="rId24"/>
    <p:sldId id="334" r:id="rId25"/>
    <p:sldId id="335" r:id="rId26"/>
    <p:sldId id="336" r:id="rId27"/>
    <p:sldId id="337" r:id="rId28"/>
    <p:sldId id="338" r:id="rId29"/>
    <p:sldId id="339" r:id="rId30"/>
    <p:sldId id="340" r:id="rId31"/>
    <p:sldId id="341" r:id="rId32"/>
    <p:sldId id="298" r:id="rId33"/>
    <p:sldId id="299" r:id="rId34"/>
    <p:sldId id="342" r:id="rId35"/>
    <p:sldId id="302" r:id="rId36"/>
    <p:sldId id="303" r:id="rId37"/>
    <p:sldId id="304" r:id="rId38"/>
    <p:sldId id="343" r:id="rId39"/>
    <p:sldId id="344" r:id="rId40"/>
    <p:sldId id="345" r:id="rId41"/>
    <p:sldId id="346" r:id="rId42"/>
    <p:sldId id="347" r:id="rId43"/>
    <p:sldId id="348"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49" r:id="rId57"/>
    <p:sldId id="324" r:id="rId58"/>
    <p:sldId id="325" r:id="rId59"/>
    <p:sldId id="326" r:id="rId60"/>
    <p:sldId id="327" r:id="rId61"/>
    <p:sldId id="328" r:id="rId62"/>
    <p:sldId id="305" r:id="rId63"/>
    <p:sldId id="266" r:id="rId64"/>
    <p:sldId id="267" r:id="rId65"/>
    <p:sldId id="308" r:id="rId66"/>
    <p:sldId id="271" r:id="rId67"/>
    <p:sldId id="270" r:id="rId68"/>
    <p:sldId id="272" r:id="rId69"/>
    <p:sldId id="274" r:id="rId70"/>
    <p:sldId id="275" r:id="rId71"/>
    <p:sldId id="276" r:id="rId72"/>
    <p:sldId id="277" r:id="rId73"/>
    <p:sldId id="278" r:id="rId74"/>
    <p:sldId id="279" r:id="rId75"/>
    <p:sldId id="280" r:id="rId76"/>
    <p:sldId id="281" r:id="rId77"/>
    <p:sldId id="282" r:id="rId78"/>
    <p:sldId id="283" r:id="rId79"/>
    <p:sldId id="284" r:id="rId80"/>
    <p:sldId id="285" r:id="rId81"/>
    <p:sldId id="286" r:id="rId82"/>
    <p:sldId id="287" r:id="rId83"/>
    <p:sldId id="288" r:id="rId84"/>
    <p:sldId id="289" r:id="rId85"/>
    <p:sldId id="290" r:id="rId86"/>
    <p:sldId id="306" r:id="rId87"/>
    <p:sldId id="307" r:id="rId88"/>
    <p:sldId id="292" r:id="rId89"/>
    <p:sldId id="291" r:id="rId9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2"/>
  </p:normalViewPr>
  <p:slideViewPr>
    <p:cSldViewPr snapToGrid="0" snapToObjects="1">
      <p:cViewPr varScale="1">
        <p:scale>
          <a:sx n="54" d="100"/>
          <a:sy n="54" d="100"/>
        </p:scale>
        <p:origin x="79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customXml" Target="../customXml/item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viewProps" Target="viewProps.xml"/><Relationship Id="rId98"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9337395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623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sz="2400" b="1"/>
            </a:pPr>
            <a:r>
              <a:t>We know that “leading for change is not the same as the exercise of power” (George McGregor Burns, LEADERSHIP 9-28). </a:t>
            </a:r>
          </a:p>
          <a:p>
            <a:pPr>
              <a:defRPr sz="2400" b="1"/>
            </a:pPr>
            <a:r>
              <a:t>Christian leaders don’t point loaded guns to the heads of the followers, to get them to do things they might not otherwise do. That is not practicing leadership; it is exercising power.</a:t>
            </a:r>
          </a:p>
          <a:p>
            <a:pPr>
              <a:defRPr sz="2400" b="1"/>
            </a:pPr>
            <a:r>
              <a:t> </a:t>
            </a:r>
          </a:p>
          <a:p>
            <a:pPr>
              <a:defRPr sz="2400" b="1"/>
            </a:pPr>
            <a:r>
              <a:t>True leadership only exists if people follow when they have the freedom not to. </a:t>
            </a:r>
          </a:p>
        </p:txBody>
      </p:sp>
    </p:spTree>
    <p:extLst>
      <p:ext uri="{BB962C8B-B14F-4D97-AF65-F5344CB8AC3E}">
        <p14:creationId xmlns:p14="http://schemas.microsoft.com/office/powerpoint/2010/main" val="236078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lvl1pPr>
              <a:defRPr sz="2400" b="1"/>
            </a:lvl1pPr>
          </a:lstStyle>
          <a:p>
            <a:r>
              <a:t>These visionary leaders find ways to transfer these dreams to their people. They understand that the test of true leadership is the transference of vision.</a:t>
            </a:r>
          </a:p>
        </p:txBody>
      </p:sp>
    </p:spTree>
    <p:extLst>
      <p:ext uri="{BB962C8B-B14F-4D97-AF65-F5344CB8AC3E}">
        <p14:creationId xmlns:p14="http://schemas.microsoft.com/office/powerpoint/2010/main" val="2216051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xfrm>
            <a:off x="381000" y="685800"/>
            <a:ext cx="6096000" cy="3429000"/>
          </a:xfrm>
          <a:prstGeom prst="rect">
            <a:avLst/>
          </a:prstGeom>
        </p:spPr>
        <p:txBody>
          <a:bodyPr/>
          <a:lstStyle/>
          <a:p>
            <a:endParaRPr/>
          </a:p>
        </p:txBody>
      </p:sp>
      <p:sp>
        <p:nvSpPr>
          <p:cNvPr id="268" name="Shape 268"/>
          <p:cNvSpPr>
            <a:spLocks noGrp="1"/>
          </p:cNvSpPr>
          <p:nvPr>
            <p:ph type="body" sz="quarter" idx="1"/>
          </p:nvPr>
        </p:nvSpPr>
        <p:spPr>
          <a:prstGeom prst="rect">
            <a:avLst/>
          </a:prstGeom>
        </p:spPr>
        <p:txBody>
          <a:bodyPr/>
          <a:lstStyle>
            <a:lvl1pPr>
              <a:defRPr sz="2400" b="1"/>
            </a:lvl1pPr>
          </a:lstStyle>
          <a:p>
            <a:r>
              <a:t>SEE SLIDE:   GOOD AND GODLY PEOPLE AND A YOUNGER GENERATION OF CHRISTIANS MOST OFTEN COLLIDE WITH THEIR LEADERS OVER MISSION, TRADITIONS VISION, VALUES, PRIORITIES AND PROGRAMS IN A FAITH COMMUNITY!</a:t>
            </a:r>
          </a:p>
        </p:txBody>
      </p:sp>
    </p:spTree>
    <p:extLst>
      <p:ext uri="{BB962C8B-B14F-4D97-AF65-F5344CB8AC3E}">
        <p14:creationId xmlns:p14="http://schemas.microsoft.com/office/powerpoint/2010/main" val="182573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defRPr sz="2400" b="1"/>
            </a:pPr>
            <a:r>
              <a:t>So how do we lead with the mind of Christ when tensions arise over change and transitions? </a:t>
            </a:r>
          </a:p>
          <a:p>
            <a:pPr>
              <a:defRPr sz="2400" b="1"/>
            </a:pPr>
            <a:endParaRPr/>
          </a:p>
          <a:p>
            <a:pPr>
              <a:defRPr sz="2400" b="1"/>
            </a:pPr>
            <a:r>
              <a:t>The role of the visionary leader is to engage the congregation in shaping the new vision, and affirm passionately the core convictions. </a:t>
            </a:r>
          </a:p>
          <a:p>
            <a:pPr>
              <a:defRPr sz="2400" b="1"/>
            </a:pPr>
            <a:r>
              <a:t>Where do these disagreements and collisions take place most often in a local church? </a:t>
            </a:r>
          </a:p>
          <a:p>
            <a:pPr>
              <a:defRPr sz="2400" b="1"/>
            </a:pPr>
            <a:r>
              <a:t>Consider the following Lifespan graph of faith communities.</a:t>
            </a:r>
          </a:p>
        </p:txBody>
      </p:sp>
    </p:spTree>
    <p:extLst>
      <p:ext uri="{BB962C8B-B14F-4D97-AF65-F5344CB8AC3E}">
        <p14:creationId xmlns:p14="http://schemas.microsoft.com/office/powerpoint/2010/main" val="404085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a:defRPr sz="2700" b="1"/>
            </a:pPr>
            <a:r>
              <a:t>CHANGE IS INEVITABLE.</a:t>
            </a:r>
          </a:p>
          <a:p>
            <a:pPr>
              <a:defRPr sz="2700" b="1"/>
            </a:pPr>
            <a:r>
              <a:t>PROBLEMS ARISE IN THE TRANSITIONS.</a:t>
            </a:r>
          </a:p>
          <a:p>
            <a:pPr>
              <a:defRPr sz="2700" b="1"/>
            </a:pPr>
            <a:r>
              <a:t>WE WANT AND NEED FOR THESE TRANSITIONS TO BE TRANSFORMATIVE;</a:t>
            </a:r>
          </a:p>
          <a:p>
            <a:pPr>
              <a:defRPr sz="2700" b="1"/>
            </a:pPr>
            <a:r>
              <a:t>NOT DESTRUCTIVE AND DIVISIVE.</a:t>
            </a:r>
          </a:p>
        </p:txBody>
      </p:sp>
    </p:spTree>
    <p:extLst>
      <p:ext uri="{BB962C8B-B14F-4D97-AF65-F5344CB8AC3E}">
        <p14:creationId xmlns:p14="http://schemas.microsoft.com/office/powerpoint/2010/main" val="273408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3200" b="1"/>
            </a:pPr>
            <a:r>
              <a:t>Anchor #1: SPEAK GRACEFULLY. Ephesians 4:29 </a:t>
            </a:r>
          </a:p>
          <a:p>
            <a:pPr>
              <a:defRPr sz="3200" b="1"/>
            </a:pPr>
            <a:r>
              <a:t>	Issue: “Watch the words we speak.”</a:t>
            </a:r>
          </a:p>
          <a:p>
            <a:pPr>
              <a:defRPr sz="3200" b="1"/>
            </a:pPr>
            <a:r>
              <a:t>	Principle: Words we speak can bless or “destroy” people.</a:t>
            </a:r>
          </a:p>
        </p:txBody>
      </p:sp>
    </p:spTree>
    <p:extLst>
      <p:ext uri="{BB962C8B-B14F-4D97-AF65-F5344CB8AC3E}">
        <p14:creationId xmlns:p14="http://schemas.microsoft.com/office/powerpoint/2010/main" val="3645399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a:defRPr sz="2400" b="1"/>
            </a:pPr>
            <a:r>
              <a:t>“What comes out of my mouth reflects what is in my heart,” so Jesus states in the Gospels. </a:t>
            </a:r>
          </a:p>
          <a:p>
            <a:pPr>
              <a:defRPr sz="2400" b="1"/>
            </a:pPr>
            <a:r>
              <a:t>                                                               As leaders through the words we use, we either: </a:t>
            </a:r>
          </a:p>
          <a:p>
            <a:pPr>
              <a:defRPr sz="2400" b="1"/>
            </a:pPr>
            <a:r>
              <a:t>                                                              Encourage or discourage those with whom we work.</a:t>
            </a:r>
          </a:p>
          <a:p>
            <a:pPr>
              <a:defRPr sz="2400" b="1"/>
            </a:pPr>
            <a:r>
              <a:t>                                                               Lift them up or put them down.</a:t>
            </a:r>
          </a:p>
          <a:p>
            <a:pPr>
              <a:defRPr sz="2400" b="1"/>
            </a:pPr>
            <a:r>
              <a:t>                                                               Speak positively or negatively about them.</a:t>
            </a:r>
          </a:p>
          <a:p>
            <a:pPr>
              <a:defRPr sz="2400" b="1"/>
            </a:pPr>
            <a:r>
              <a:t>                                                               Reflect cultural sensitivity or cultural “blindness” to them.</a:t>
            </a:r>
          </a:p>
          <a:p>
            <a:pPr>
              <a:defRPr sz="2400" b="1"/>
            </a:pPr>
            <a:r>
              <a:t>                                                               Focus on “them” or focus on self.</a:t>
            </a:r>
          </a:p>
        </p:txBody>
      </p:sp>
    </p:spTree>
    <p:extLst>
      <p:ext uri="{BB962C8B-B14F-4D97-AF65-F5344CB8AC3E}">
        <p14:creationId xmlns:p14="http://schemas.microsoft.com/office/powerpoint/2010/main" val="396216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a:defRPr sz="2400" b="1"/>
            </a:pPr>
            <a:r>
              <a:t>I often ask myself: how do others feel when they leave my presence? </a:t>
            </a:r>
          </a:p>
          <a:p>
            <a:pPr>
              <a:defRPr sz="2400" b="1"/>
            </a:pPr>
            <a:r>
              <a:t>                                             Stronger or weaker? </a:t>
            </a:r>
            <a:br/>
            <a:r>
              <a:t>                                             Larger or smaller about themselves? </a:t>
            </a:r>
          </a:p>
          <a:p>
            <a:pPr>
              <a:defRPr sz="2400" b="1"/>
            </a:pPr>
            <a:r>
              <a:t>                                             Confident or “scared”? </a:t>
            </a:r>
          </a:p>
          <a:p>
            <a:pPr>
              <a:defRPr sz="2400" b="1"/>
            </a:pPr>
            <a:r>
              <a:t>                                             Understood or misunderstood? Affirmed or manipulated? </a:t>
            </a:r>
            <a:br/>
            <a:r>
              <a:t>                                             Blessed or “destroyed”? </a:t>
            </a:r>
          </a:p>
        </p:txBody>
      </p:sp>
    </p:spTree>
    <p:extLst>
      <p:ext uri="{BB962C8B-B14F-4D97-AF65-F5344CB8AC3E}">
        <p14:creationId xmlns:p14="http://schemas.microsoft.com/office/powerpoint/2010/main" val="2469942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sz="2400" b="1"/>
            </a:pPr>
            <a:r>
              <a:t>“The praise to criticism ratio with others with whom we work should be at about 80-90% praise or positive statements to 10-20% criticism or negative statements.” Good advice from Sven Walroos, Scandinavian clinical psychologist.</a:t>
            </a:r>
          </a:p>
          <a:p>
            <a:pPr>
              <a:defRPr sz="2400" b="1"/>
            </a:pPr>
            <a:r>
              <a:t>According to Ephesians 4:29, God uses the words we speak to others within the Body of Christ to extend His grace through us to them! </a:t>
            </a:r>
          </a:p>
          <a:p>
            <a:pPr>
              <a:defRPr sz="2400" b="1"/>
            </a:pPr>
            <a:r>
              <a:t> 	What a powerful and probing thought!</a:t>
            </a:r>
          </a:p>
          <a:p>
            <a:pPr>
              <a:defRPr sz="2400" b="1"/>
            </a:pPr>
            <a:r>
              <a:t>Remember, the words we speak to those with whom we work especially those who differ and even collide with us, can bless them or destroy them. </a:t>
            </a:r>
          </a:p>
          <a:p>
            <a:pPr>
              <a:defRPr sz="2400" b="1"/>
            </a:pPr>
            <a:r>
              <a:t>         Choose to bless them! </a:t>
            </a:r>
          </a:p>
        </p:txBody>
      </p:sp>
    </p:spTree>
    <p:extLst>
      <p:ext uri="{BB962C8B-B14F-4D97-AF65-F5344CB8AC3E}">
        <p14:creationId xmlns:p14="http://schemas.microsoft.com/office/powerpoint/2010/main" val="974789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lvl1pPr>
              <a:defRPr sz="3400" b="1"/>
            </a:lvl1pPr>
          </a:lstStyle>
          <a:p>
            <a:r>
              <a:t>READ SLIDE AND SCRIPTURE PASSAGE</a:t>
            </a:r>
          </a:p>
        </p:txBody>
      </p:sp>
    </p:spTree>
    <p:extLst>
      <p:ext uri="{BB962C8B-B14F-4D97-AF65-F5344CB8AC3E}">
        <p14:creationId xmlns:p14="http://schemas.microsoft.com/office/powerpoint/2010/main" val="215555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a:defRPr sz="3500" b="1"/>
            </a:pPr>
            <a:r>
              <a:t>As church leaders,  we often focus on the joy of leadership. Pastors have the potential to influence change and impact people. We are energized. We experience joy!</a:t>
            </a:r>
            <a:r>
              <a:rPr b="0"/>
              <a:t> </a:t>
            </a:r>
          </a:p>
        </p:txBody>
      </p:sp>
    </p:spTree>
    <p:extLst>
      <p:ext uri="{BB962C8B-B14F-4D97-AF65-F5344CB8AC3E}">
        <p14:creationId xmlns:p14="http://schemas.microsoft.com/office/powerpoint/2010/main" val="258679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a:defRPr sz="2400" b="1"/>
            </a:pPr>
            <a:r>
              <a:t>Comparison is so pervasive in our society – in the workforce, the family, the local church or region, in our communities and particularly within ourselves. </a:t>
            </a:r>
          </a:p>
          <a:p>
            <a:pPr>
              <a:defRPr sz="2400" b="1"/>
            </a:pPr>
            <a:r>
              <a:t>We can feel good about ourselves – our gifts, talents and abilities – until we compare ourselves with the gifts, talents and abilities of other people. </a:t>
            </a:r>
          </a:p>
          <a:p>
            <a:pPr>
              <a:defRPr sz="2400" b="1"/>
            </a:pPr>
            <a:r>
              <a:t>We can believe our co-workers are adequate for the jobs we give to them until we compare their work – creativity, innovation, energy, collegiality – with others. </a:t>
            </a:r>
          </a:p>
          <a:p>
            <a:pPr>
              <a:defRPr sz="2400" b="1"/>
            </a:pPr>
            <a:r>
              <a:t>COMPARISON     ROBS US OF JOY RELATIONSHIPS, CONFIDENCE AND PEACE.</a:t>
            </a:r>
          </a:p>
          <a:p>
            <a:pPr>
              <a:defRPr sz="2400" b="1"/>
            </a:pPr>
            <a:r>
              <a:t>                              IN THE PROCESS IR SAPS OUR ENERGY AND DRAINS US OF ENTHUSIASM. </a:t>
            </a:r>
          </a:p>
        </p:txBody>
      </p:sp>
    </p:spTree>
    <p:extLst>
      <p:ext uri="{BB962C8B-B14F-4D97-AF65-F5344CB8AC3E}">
        <p14:creationId xmlns:p14="http://schemas.microsoft.com/office/powerpoint/2010/main" val="2788499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a:defRPr sz="2400" b="1"/>
            </a:pPr>
            <a:r>
              <a:t>Comparison can transform us from being a delightful district leader or local church pastor into a preoccupied, dejected, negative and disgruntled individual that other people only endure. </a:t>
            </a:r>
          </a:p>
          <a:p>
            <a:pPr>
              <a:defRPr sz="2400" b="1"/>
            </a:pPr>
            <a:r>
              <a:t>                                     What is the antidote to comparison? Gratitude! Thankfulness! Appreciation! </a:t>
            </a:r>
          </a:p>
          <a:p>
            <a:pPr>
              <a:defRPr sz="2400" b="1"/>
            </a:pPr>
            <a:r>
              <a:t>                                    We can choose to accept the people and provisions God in His wisdom has given to us. </a:t>
            </a:r>
          </a:p>
          <a:p>
            <a:pPr>
              <a:defRPr sz="2400" b="1"/>
            </a:pPr>
            <a:r>
              <a:t>                                    We can choose to bring out the best in others through seeing the best in them. </a:t>
            </a:r>
          </a:p>
          <a:p>
            <a:pPr>
              <a:defRPr sz="2400" b="1"/>
            </a:pPr>
            <a:r>
              <a:t>                                    In every situation, we can choose to be grateful, believing that God is in the midst of all that we are doing (I. Thessalonians 5:18). </a:t>
            </a:r>
          </a:p>
          <a:p>
            <a:pPr>
              <a:defRPr sz="2400" b="1"/>
            </a:pPr>
            <a:r>
              <a:t>                                    Gratitude is the “life-giving” antidote to the negative impact of comparison. </a:t>
            </a:r>
          </a:p>
        </p:txBody>
      </p:sp>
    </p:spTree>
    <p:extLst>
      <p:ext uri="{BB962C8B-B14F-4D97-AF65-F5344CB8AC3E}">
        <p14:creationId xmlns:p14="http://schemas.microsoft.com/office/powerpoint/2010/main" val="183138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a:defRPr sz="2400" b="1"/>
            </a:pPr>
            <a:r>
              <a:t>READ SLIDE AND SCRIPTURE PASSAGE</a:t>
            </a:r>
          </a:p>
          <a:p>
            <a:pPr>
              <a:defRPr sz="2400" b="1"/>
            </a:pPr>
            <a:r>
              <a:t>As a leader I may be a good administrator. However, I must be a great listener. </a:t>
            </a:r>
          </a:p>
          <a:p>
            <a:pPr>
              <a:defRPr sz="2400" b="1"/>
            </a:pPr>
            <a:r>
              <a:t>        James 1:19 admonishes us to “quick to listen, slow to speak…! </a:t>
            </a:r>
          </a:p>
          <a:p>
            <a:pPr>
              <a:defRPr sz="2400" b="1"/>
            </a:pPr>
            <a:r>
              <a:t>           I can listen for understanding. And listen for what is said. Also, I need to listen for what is not said. </a:t>
            </a:r>
          </a:p>
          <a:p>
            <a:pPr>
              <a:defRPr sz="2400" b="1"/>
            </a:pPr>
            <a:r>
              <a:t>   Listening to the people with whom I work values them. They deserve to be heard. They may have the spiritual gifts needed to move the vision to action. </a:t>
            </a:r>
          </a:p>
          <a:p>
            <a:pPr>
              <a:defRPr sz="2400" b="1"/>
            </a:pPr>
            <a:r>
              <a:t>                 Remember, understanding not agreement, is the key to conflict management. </a:t>
            </a:r>
          </a:p>
        </p:txBody>
      </p:sp>
    </p:spTree>
    <p:extLst>
      <p:ext uri="{BB962C8B-B14F-4D97-AF65-F5344CB8AC3E}">
        <p14:creationId xmlns:p14="http://schemas.microsoft.com/office/powerpoint/2010/main" val="4144486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2400" b="1"/>
            </a:pPr>
            <a:r>
              <a:t>“Holiness people can have honest and intense differences. </a:t>
            </a:r>
          </a:p>
          <a:p>
            <a:pPr>
              <a:defRPr sz="2400" b="1"/>
            </a:pPr>
            <a:r>
              <a:t>                                  I can tell you, after 35 years in higher education administration that good and godly people and a younger generation of Christians sometimes collide with their leaders over vision. And you have similar testimonies! </a:t>
            </a:r>
          </a:p>
          <a:p>
            <a:pPr>
              <a:defRPr sz="2400" b="1"/>
            </a:pPr>
            <a:r>
              <a:t>                                 This is why I have come to see that theological vision (what I believe about people / what I “see” in them)</a:t>
            </a:r>
          </a:p>
          <a:p>
            <a:pPr>
              <a:defRPr sz="2400" b="1"/>
            </a:pPr>
            <a:r>
              <a:t>                                 precedes organizational vision. ***(What I want for the church, district, field or region.)</a:t>
            </a:r>
          </a:p>
          <a:p>
            <a:pPr>
              <a:defRPr sz="2400" b="1"/>
            </a:pPr>
            <a:r>
              <a:t>                                 “God give me your eyes to really ‘see’ the people with whom I work.” </a:t>
            </a:r>
          </a:p>
        </p:txBody>
      </p:sp>
    </p:spTree>
    <p:extLst>
      <p:ext uri="{BB962C8B-B14F-4D97-AF65-F5344CB8AC3E}">
        <p14:creationId xmlns:p14="http://schemas.microsoft.com/office/powerpoint/2010/main" val="909412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pPr>
              <a:defRPr sz="2400" b="1"/>
            </a:pPr>
            <a:r>
              <a:t>In conflict situations with Christians in our congregations, I have learned to ask two growth-producing questions: </a:t>
            </a:r>
          </a:p>
          <a:p>
            <a:pPr>
              <a:defRPr sz="2400" b="1"/>
            </a:pPr>
            <a:r>
              <a:t>                                                                         “What can I learn? How can I change?”</a:t>
            </a:r>
          </a:p>
          <a:p>
            <a:pPr>
              <a:defRPr sz="2400" b="1"/>
            </a:pPr>
            <a:r>
              <a:t>Likewise, I have learned at least two growth-inhibiting questions:</a:t>
            </a:r>
          </a:p>
          <a:p>
            <a:pPr>
              <a:defRPr sz="2400" b="1"/>
            </a:pPr>
            <a:r>
              <a:t>                                                                           “Why me? What if…?”</a:t>
            </a:r>
          </a:p>
          <a:p>
            <a:pPr>
              <a:defRPr sz="2400" b="1"/>
            </a:pPr>
            <a:r>
              <a:t>The questions make the difference in the outcomes: I, as the leader, can learn and change, even if others do not. </a:t>
            </a:r>
          </a:p>
        </p:txBody>
      </p:sp>
    </p:spTree>
    <p:extLst>
      <p:ext uri="{BB962C8B-B14F-4D97-AF65-F5344CB8AC3E}">
        <p14:creationId xmlns:p14="http://schemas.microsoft.com/office/powerpoint/2010/main" val="3035126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pPr>
              <a:defRPr sz="2400" b="1"/>
            </a:pPr>
            <a:r>
              <a:t>One of my profound life lessons is this: forgiveness has little to do with the external environment around me, and everything to do with my “internal” condition! </a:t>
            </a:r>
          </a:p>
          <a:p>
            <a:pPr>
              <a:defRPr sz="2400" b="1"/>
            </a:pPr>
            <a:r>
              <a:t>          Extending forgiveness does not wait for the “other” to request forgiveness. Remember the example of Jesus on the cross: “Father, forgive them, they know not what they do.” </a:t>
            </a:r>
          </a:p>
          <a:p>
            <a:pPr>
              <a:defRPr sz="2400" b="1"/>
            </a:pPr>
            <a:r>
              <a:t>          Was Jesus naïve? Did he really believe that those who were killing him did not know what they were doing? No!                                  </a:t>
            </a:r>
          </a:p>
          <a:p>
            <a:pPr>
              <a:defRPr sz="2400" b="1"/>
            </a:pPr>
            <a:r>
              <a:t>          Did Jesus believe that by extending forgiveness, those who were slandering him and hurting him would cease their activity? No! </a:t>
            </a:r>
          </a:p>
        </p:txBody>
      </p:sp>
    </p:spTree>
    <p:extLst>
      <p:ext uri="{BB962C8B-B14F-4D97-AF65-F5344CB8AC3E}">
        <p14:creationId xmlns:p14="http://schemas.microsoft.com/office/powerpoint/2010/main" val="4071699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defRPr sz="2400" b="1"/>
            </a:pPr>
            <a:r>
              <a:t>Jesus was not going to permit what others said against him or the evil they did against him to create a bitterness or resentment within him and thereby create a rupture on the relationship with God His Father. It simply was not worth it! </a:t>
            </a:r>
          </a:p>
          <a:p>
            <a:pPr>
              <a:defRPr sz="2400" b="1"/>
            </a:pPr>
            <a:r>
              <a:t>                                                                             “Father, forgive them, they know not what they do!” </a:t>
            </a:r>
          </a:p>
          <a:p>
            <a:pPr>
              <a:defRPr sz="2400" b="1"/>
            </a:pPr>
            <a:r>
              <a:t>                    Extending forgiveness frees me from bondage to the other person. Too often, we permit persons who have offended us to control us. </a:t>
            </a:r>
          </a:p>
        </p:txBody>
      </p:sp>
    </p:spTree>
    <p:extLst>
      <p:ext uri="{BB962C8B-B14F-4D97-AF65-F5344CB8AC3E}">
        <p14:creationId xmlns:p14="http://schemas.microsoft.com/office/powerpoint/2010/main" val="2811820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a:defRPr sz="2400" b="1"/>
            </a:pPr>
            <a:r>
              <a:t>READ SLIDE AND SCRIPTURE.</a:t>
            </a:r>
          </a:p>
          <a:p>
            <a:pPr>
              <a:defRPr sz="2400" b="1"/>
            </a:pPr>
            <a:r>
              <a:t>It is in the tension within a faith community between our preferred future and the present reality that our decision making as leaders most often takes place. </a:t>
            </a:r>
          </a:p>
          <a:p>
            <a:pPr>
              <a:defRPr sz="2400" b="1"/>
            </a:pPr>
            <a:r>
              <a:t>    It is in this context that we live, work and lead. </a:t>
            </a:r>
          </a:p>
          <a:p>
            <a:pPr>
              <a:defRPr sz="2400" b="1"/>
            </a:pPr>
            <a:r>
              <a:t>If holiness of heart does not reflect itself in these situations where good and godly people differ over vision and values, then our holiness testimony is only a doctrine and not a Life within us! </a:t>
            </a:r>
          </a:p>
          <a:p>
            <a:pPr>
              <a:defRPr sz="2400" b="1"/>
            </a:pPr>
            <a:r>
              <a:t>Respecting our brothers and sisters in Christ, especially those with whom we differ— even collide with us—is at the heart of what it means to lead with the Mind of Christ. </a:t>
            </a:r>
          </a:p>
          <a:p>
            <a:pPr>
              <a:defRPr sz="2400" b="1"/>
            </a:pPr>
            <a:r>
              <a:t>It is in these times of conflict over vision and values that decisions will need to be made —even when continuing differences exist. And, in these times, we will lead—lead decisively—but from our knees and often with a weeping heart! </a:t>
            </a:r>
          </a:p>
          <a:p>
            <a:pPr>
              <a:defRPr sz="2400" b="1"/>
            </a:pPr>
            <a:r>
              <a:t>Again, at some point in our leadership responsibilities, decisions have to be made. Decisions made after prolonged individual and collective prayer. Decisions made with fierce resolve and deep humility. </a:t>
            </a:r>
          </a:p>
        </p:txBody>
      </p:sp>
    </p:spTree>
    <p:extLst>
      <p:ext uri="{BB962C8B-B14F-4D97-AF65-F5344CB8AC3E}">
        <p14:creationId xmlns:p14="http://schemas.microsoft.com/office/powerpoint/2010/main" val="3595538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noRot="1" noChangeAspect="1"/>
          </p:cNvSpPr>
          <p:nvPr>
            <p:ph type="sldImg"/>
          </p:nvPr>
        </p:nvSpPr>
        <p:spPr>
          <a:prstGeom prst="rect">
            <a:avLst/>
          </a:prstGeom>
        </p:spPr>
        <p:txBody>
          <a:bodyPr/>
          <a:lstStyle/>
          <a:p>
            <a:endParaRPr/>
          </a:p>
        </p:txBody>
      </p:sp>
      <p:sp>
        <p:nvSpPr>
          <p:cNvPr id="373" name="Shape 373"/>
          <p:cNvSpPr>
            <a:spLocks noGrp="1"/>
          </p:cNvSpPr>
          <p:nvPr>
            <p:ph type="body" sz="quarter" idx="1"/>
          </p:nvPr>
        </p:nvSpPr>
        <p:spPr>
          <a:prstGeom prst="rect">
            <a:avLst/>
          </a:prstGeom>
        </p:spPr>
        <p:txBody>
          <a:bodyPr/>
          <a:lstStyle/>
          <a:p>
            <a:pPr>
              <a:defRPr sz="2400" b="1"/>
            </a:pPr>
            <a:r>
              <a:t>Pastors are the catalysts for evangelism and discipleship, change and action in the local congregation.</a:t>
            </a:r>
          </a:p>
          <a:p>
            <a:pPr>
              <a:defRPr sz="2400" b="1"/>
            </a:pPr>
            <a:r>
              <a:t>       If decisive leaders are to move from the preferred vision to achieved results, they must give passionate attention to the leadership roles of: </a:t>
            </a:r>
          </a:p>
          <a:p>
            <a:pPr>
              <a:defRPr sz="2400" b="1"/>
            </a:pPr>
            <a:r>
              <a:t>       Dreaming and planning. Organizing and administering. Motivating and encouraging. Evaluating and reviewing.  </a:t>
            </a:r>
          </a:p>
          <a:p>
            <a:pPr>
              <a:defRPr sz="2400" b="1"/>
            </a:pPr>
            <a:r>
              <a:t>      The apostle Paul challenges us, “if (your gift) is leadership, let him govern diligently” (Romans 12:8c) </a:t>
            </a:r>
          </a:p>
        </p:txBody>
      </p:sp>
    </p:spTree>
    <p:extLst>
      <p:ext uri="{BB962C8B-B14F-4D97-AF65-F5344CB8AC3E}">
        <p14:creationId xmlns:p14="http://schemas.microsoft.com/office/powerpoint/2010/main" val="3842936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lvl1pPr>
              <a:defRPr sz="2900" b="1"/>
            </a:lvl1pPr>
          </a:lstStyle>
          <a:p>
            <a:r>
              <a:t>Let’s focus for a few moments only on the critical leadership function of dreaming and planning. </a:t>
            </a:r>
          </a:p>
        </p:txBody>
      </p:sp>
    </p:spTree>
    <p:extLst>
      <p:ext uri="{BB962C8B-B14F-4D97-AF65-F5344CB8AC3E}">
        <p14:creationId xmlns:p14="http://schemas.microsoft.com/office/powerpoint/2010/main" val="131506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lvl1pPr>
              <a:defRPr sz="3200" b="1"/>
            </a:lvl1pPr>
          </a:lstStyle>
          <a:p>
            <a:r>
              <a:t>A renewed passion for growth and effectiveness grips us. We committed to make it happen! We sense a vision from God for the future of the congregation. The vision is right, we believe.</a:t>
            </a:r>
          </a:p>
        </p:txBody>
      </p:sp>
    </p:spTree>
    <p:extLst>
      <p:ext uri="{BB962C8B-B14F-4D97-AF65-F5344CB8AC3E}">
        <p14:creationId xmlns:p14="http://schemas.microsoft.com/office/powerpoint/2010/main" val="1414970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pPr>
              <a:defRPr sz="2400" b="1"/>
            </a:pPr>
            <a:r>
              <a:t>Sometimes, perhaps often, we must move ahead without everyone within the community agreeing with the vision or direction to be taken. </a:t>
            </a:r>
          </a:p>
          <a:p>
            <a:pPr>
              <a:defRPr sz="2400" b="1"/>
            </a:pPr>
            <a:r>
              <a:t>How do we move ahead, decisively, in these painful situations while, at the same time, show Christian respect to those who differ with us?                We move ahead  decisively –</a:t>
            </a:r>
          </a:p>
          <a:p>
            <a:pPr>
              <a:defRPr sz="2400" b="1"/>
            </a:pPr>
            <a:r>
              <a:t>                          THROUGH  prayer, with them, for them and for “me” as leader;</a:t>
            </a:r>
            <a:br/>
            <a:r>
              <a:t>                          THROUGH collaboration, involving them when and where we can in the process; </a:t>
            </a:r>
          </a:p>
          <a:p>
            <a:pPr>
              <a:defRPr sz="2400" b="1"/>
            </a:pPr>
            <a:r>
              <a:t>                          and WITH GRATITUDE, thanking God, and “them” for their gifts, talents, abilities and testimony of faith in Jesus as Lord. </a:t>
            </a:r>
          </a:p>
          <a:p>
            <a:pPr>
              <a:defRPr sz="2400" b="1"/>
            </a:pPr>
            <a:r>
              <a:t>In this spirit of humility and brokenness, we move ahead: </a:t>
            </a:r>
            <a:br/>
            <a:r>
              <a:t>                          Confidently – believing that God is working in the midst of this difficult situation, and decisively, not with paralysis or uncertainty, but with the conviction that God has spoken his word of vision and direction. A conviction that He will continue to lead His people to action even though the circumstances or attitudes may not give evidence of His work at the present time. </a:t>
            </a:r>
          </a:p>
          <a:p>
            <a:pPr>
              <a:defRPr sz="2400" b="1"/>
            </a:pPr>
            <a:r>
              <a:t>This is leading with the mind of Christ – leading decisively in the midst of complex and difficult situations. </a:t>
            </a:r>
          </a:p>
          <a:p>
            <a:pPr>
              <a:defRPr sz="2400" b="1"/>
            </a:pPr>
            <a:r>
              <a:t>Remember, the BIG question for Christian leaders: “How can my ministry of Christian leadership enable others to fulfill their ministry to each other and their mission in the world?” </a:t>
            </a:r>
          </a:p>
        </p:txBody>
      </p:sp>
    </p:spTree>
    <p:extLst>
      <p:ext uri="{BB962C8B-B14F-4D97-AF65-F5344CB8AC3E}">
        <p14:creationId xmlns:p14="http://schemas.microsoft.com/office/powerpoint/2010/main" val="2054536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defRPr sz="2400" b="1"/>
            </a:pPr>
            <a:r>
              <a:t>read slide and scripture.</a:t>
            </a:r>
          </a:p>
          <a:p>
            <a:pPr>
              <a:defRPr sz="2400" b="1"/>
            </a:pPr>
            <a:r>
              <a:t>Caring for others is the mark of greatness, not decisiveness. Paul reminds his follows in I Thessalonians 2:7 that “we were gentle among you, like a mother caring for her little children.”</a:t>
            </a:r>
          </a:p>
        </p:txBody>
      </p:sp>
    </p:spTree>
    <p:extLst>
      <p:ext uri="{BB962C8B-B14F-4D97-AF65-F5344CB8AC3E}">
        <p14:creationId xmlns:p14="http://schemas.microsoft.com/office/powerpoint/2010/main" val="581883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381000" y="685800"/>
            <a:ext cx="6096000" cy="3429000"/>
          </a:xfrm>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pPr>
              <a:defRPr sz="2400" b="1"/>
            </a:pPr>
            <a:r>
              <a:t>One book on encouraging those with whom we work tells us how to encourage the hearts of our co-workers: </a:t>
            </a:r>
          </a:p>
          <a:p>
            <a:pPr>
              <a:defRPr sz="2400" b="1"/>
            </a:pPr>
            <a:r>
              <a:t>	#1.  Set Clear Standards </a:t>
            </a:r>
          </a:p>
          <a:p>
            <a:pPr>
              <a:defRPr sz="2400" b="1"/>
            </a:pPr>
            <a:r>
              <a:t>	#2.  Expect the Best </a:t>
            </a:r>
          </a:p>
          <a:p>
            <a:pPr>
              <a:defRPr sz="2400" b="1"/>
            </a:pPr>
            <a:r>
              <a:t>	#3.  Pay Attention </a:t>
            </a:r>
          </a:p>
          <a:p>
            <a:pPr>
              <a:defRPr sz="2400" b="1"/>
            </a:pPr>
            <a:r>
              <a:t>	#4.  Encourage Often </a:t>
            </a:r>
          </a:p>
          <a:p>
            <a:pPr>
              <a:defRPr sz="2400" b="1"/>
            </a:pPr>
            <a:r>
              <a:t>	#5.  Tell the Story. </a:t>
            </a:r>
          </a:p>
          <a:p>
            <a:pPr>
              <a:defRPr sz="2400" b="1"/>
            </a:pPr>
            <a:r>
              <a:t>	#6.  Celebrate Together. 	</a:t>
            </a:r>
          </a:p>
          <a:p>
            <a:pPr>
              <a:defRPr sz="2400" b="1"/>
            </a:pPr>
            <a:r>
              <a:t>	#7.  Set the Example.</a:t>
            </a:r>
          </a:p>
          <a:p>
            <a:pPr>
              <a:defRPr sz="2400" b="1"/>
            </a:pPr>
            <a:r>
              <a:t>See other suggestions in the book, ENCOURAGING THE HEART by Kouzes and Posner </a:t>
            </a:r>
          </a:p>
        </p:txBody>
      </p:sp>
    </p:spTree>
    <p:extLst>
      <p:ext uri="{BB962C8B-B14F-4D97-AF65-F5344CB8AC3E}">
        <p14:creationId xmlns:p14="http://schemas.microsoft.com/office/powerpoint/2010/main" val="340305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381000" y="685800"/>
            <a:ext cx="6096000" cy="3429000"/>
          </a:xfrm>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a:defRPr sz="2400" b="1"/>
            </a:pPr>
            <a:r>
              <a:t>READ SLIDE AND SCRIPTURE</a:t>
            </a:r>
          </a:p>
          <a:p>
            <a:pPr>
              <a:defRPr sz="2400" b="1"/>
            </a:pPr>
            <a:r>
              <a:t>Holiness leaders know that we do not have the power to change others. Change can take place, however, within us!</a:t>
            </a:r>
          </a:p>
          <a:p>
            <a:pPr>
              <a:defRPr sz="2400" b="1"/>
            </a:pPr>
            <a:r>
              <a:t>                          In the midst of experiencing honest and intense differences between good and godly people, the “pray-er” can be changed and transformed!   </a:t>
            </a:r>
          </a:p>
          <a:p>
            <a:pPr>
              <a:defRPr sz="2400" b="1"/>
            </a:pPr>
            <a:r>
              <a:t>                          Conflict situations can produce growth. They can also inhibit growth in the lives of leaders. </a:t>
            </a:r>
          </a:p>
          <a:p>
            <a:pPr>
              <a:defRPr sz="2400" b="1"/>
            </a:pPr>
            <a:r>
              <a:t>                          Before God in prayer, we seek answers from Him to these two questions: what can I learn; how can I change? </a:t>
            </a:r>
          </a:p>
        </p:txBody>
      </p:sp>
    </p:spTree>
    <p:extLst>
      <p:ext uri="{BB962C8B-B14F-4D97-AF65-F5344CB8AC3E}">
        <p14:creationId xmlns:p14="http://schemas.microsoft.com/office/powerpoint/2010/main" val="3139881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a:defRPr sz="2400" b="1"/>
            </a:pPr>
            <a:r>
              <a:t>In so asking, and seeking God’s answers to these two questions for our lives as leaders, we are changed! Increasingly, we become the change, by God’s grace, we desire to see in others.</a:t>
            </a:r>
          </a:p>
          <a:p>
            <a:pPr>
              <a:defRPr sz="2400" b="1"/>
            </a:pPr>
            <a:r>
              <a:t>         Others around us may or may not be impacted by what happen within us. But, what happens to us is transformative! </a:t>
            </a:r>
          </a:p>
          <a:p>
            <a:pPr>
              <a:defRPr sz="2400" b="1"/>
            </a:pPr>
            <a:r>
              <a:t>	We grow. We change. We mature. We increasingly exemplify the change we desire to see in others! </a:t>
            </a:r>
          </a:p>
          <a:p>
            <a:pPr>
              <a:defRPr sz="2400" b="1"/>
            </a:pPr>
            <a:r>
              <a:t> 	And, in the process, we experience the peace of God which transcends understanding. In the process, we are “freed” from insisting on change within others. </a:t>
            </a:r>
          </a:p>
          <a:p>
            <a:pPr>
              <a:defRPr sz="2400" b="1"/>
            </a:pPr>
            <a:r>
              <a:t>	Through earnest prayer, caring leaders asks the right questions, and trust God with the results...even as we are changed in the process! Amen!</a:t>
            </a:r>
          </a:p>
        </p:txBody>
      </p:sp>
    </p:spTree>
    <p:extLst>
      <p:ext uri="{BB962C8B-B14F-4D97-AF65-F5344CB8AC3E}">
        <p14:creationId xmlns:p14="http://schemas.microsoft.com/office/powerpoint/2010/main" val="1928156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a:defRPr sz="2700" b="1"/>
            </a:pPr>
            <a:r>
              <a:t>“Leaders with the mind of Christ seek to humbly lead others, for the purpose of inspiring and enabling them, through teaching and example, to live their lives under the Lordship of Christ, and to understand, accept, and fulfill their ministry to each other, and their mission in the world.”</a:t>
            </a:r>
            <a:br/>
            <a:r>
              <a:t>ELF- Definition of Christian Servant Leadership</a:t>
            </a:r>
          </a:p>
        </p:txBody>
      </p:sp>
    </p:spTree>
    <p:extLst>
      <p:ext uri="{BB962C8B-B14F-4D97-AF65-F5344CB8AC3E}">
        <p14:creationId xmlns:p14="http://schemas.microsoft.com/office/powerpoint/2010/main" val="4130094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a:defRPr sz="2700" b="1"/>
            </a:pPr>
            <a:r>
              <a:t>“Leaders with the mind of Christ seek to humbly lead others, for the purpose of inspiring and enabling them, through teaching and example, to live their lives under the Lordship of Christ, and to understand, accept, and fulfill their ministry to each other, and their mission in the world.”</a:t>
            </a:r>
            <a:br/>
            <a:r>
              <a:t>ELF- Definition of Christian Servant Leadership</a:t>
            </a:r>
          </a:p>
        </p:txBody>
      </p:sp>
    </p:spTree>
    <p:extLst>
      <p:ext uri="{BB962C8B-B14F-4D97-AF65-F5344CB8AC3E}">
        <p14:creationId xmlns:p14="http://schemas.microsoft.com/office/powerpoint/2010/main" val="4100946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defRPr sz="2500" b="1"/>
            </a:pPr>
            <a:r>
              <a:t>IN CONCLUSION </a:t>
            </a:r>
          </a:p>
          <a:p>
            <a:pPr>
              <a:defRPr sz="2500" b="1"/>
            </a:pPr>
            <a:r>
              <a:t>I leave you with these questions: </a:t>
            </a:r>
          </a:p>
          <a:p>
            <a:pPr>
              <a:defRPr sz="2500" b="1"/>
            </a:pPr>
            <a:r>
              <a:t>Which “Anchor” is your strength? Be honest with yourself and God. </a:t>
            </a:r>
          </a:p>
          <a:p>
            <a:pPr>
              <a:defRPr sz="2500" b="1"/>
            </a:pPr>
            <a:r>
              <a:t> It’s vitally important for us to affirm our strength even as we acknowledge our need.</a:t>
            </a:r>
          </a:p>
          <a:p>
            <a:pPr>
              <a:defRPr sz="2500" b="1"/>
            </a:pPr>
            <a:r>
              <a:t> Build on your strength.</a:t>
            </a:r>
          </a:p>
        </p:txBody>
      </p:sp>
    </p:spTree>
    <p:extLst>
      <p:ext uri="{BB962C8B-B14F-4D97-AF65-F5344CB8AC3E}">
        <p14:creationId xmlns:p14="http://schemas.microsoft.com/office/powerpoint/2010/main" val="3285088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prstGeom prst="rect">
            <a:avLst/>
          </a:prstGeom>
        </p:spPr>
        <p:txBody>
          <a:bodyPr/>
          <a:lstStyle/>
          <a:p>
            <a:endParaRPr/>
          </a:p>
        </p:txBody>
      </p:sp>
      <p:sp>
        <p:nvSpPr>
          <p:cNvPr id="460" name="Shape 460"/>
          <p:cNvSpPr>
            <a:spLocks noGrp="1"/>
          </p:cNvSpPr>
          <p:nvPr>
            <p:ph type="body" sz="quarter" idx="1"/>
          </p:nvPr>
        </p:nvSpPr>
        <p:spPr>
          <a:prstGeom prst="rect">
            <a:avLst/>
          </a:prstGeom>
        </p:spPr>
        <p:txBody>
          <a:bodyPr/>
          <a:lstStyle/>
          <a:p>
            <a:pPr>
              <a:defRPr sz="2400" b="1"/>
            </a:pPr>
            <a:r>
              <a:t>Which one of these “essentials” or “anchors” do you need most right now in your leadership assignment? Work on your need. </a:t>
            </a:r>
          </a:p>
          <a:p>
            <a:pPr>
              <a:defRPr sz="2400" b="1"/>
            </a:pPr>
            <a:r>
              <a:t>	Pray for that specific anchor you need, and give thanks for strength He has given to you as you lead your people from vision to action to results. </a:t>
            </a:r>
          </a:p>
          <a:p>
            <a:pPr>
              <a:defRPr sz="2400" b="1"/>
            </a:pPr>
            <a:r>
              <a:t>As you experience the tension between the vision God has given you and the reality of your present situation, in which of these areas do you most need God to hold you steady?</a:t>
            </a:r>
          </a:p>
          <a:p>
            <a:pPr>
              <a:defRPr sz="2400" b="1"/>
            </a:pPr>
            <a:r>
              <a:t>	 As you embrace tension and transitions and move from vision to results, what is your greatest need? </a:t>
            </a:r>
          </a:p>
        </p:txBody>
      </p:sp>
    </p:spTree>
    <p:extLst>
      <p:ext uri="{BB962C8B-B14F-4D97-AF65-F5344CB8AC3E}">
        <p14:creationId xmlns:p14="http://schemas.microsoft.com/office/powerpoint/2010/main" val="3483246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lvl1pPr>
              <a:defRPr sz="2600" b="1"/>
            </a:lvl1pPr>
          </a:lstStyle>
          <a:p>
            <a:r>
              <a:t>ONE MORE QUESTION. WHAT DIFFERENCE WOULD IT MAKE IN YOUR MINISTRY IF YOU INTENTIONALLY EMBRACE THIS (WEAK) ANCHOR?</a:t>
            </a:r>
          </a:p>
        </p:txBody>
      </p:sp>
    </p:spTree>
    <p:extLst>
      <p:ext uri="{BB962C8B-B14F-4D97-AF65-F5344CB8AC3E}">
        <p14:creationId xmlns:p14="http://schemas.microsoft.com/office/powerpoint/2010/main" val="102753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lvl1pPr>
              <a:defRPr sz="3400" b="1"/>
            </a:lvl1pPr>
          </a:lstStyle>
          <a:p>
            <a:r>
              <a:t>A vision is necessary for the people we lead. “Blessed is the person who is captured by a big, God-inspired” vision, and is willing to pay the price to see that vision comes true.”</a:t>
            </a:r>
          </a:p>
        </p:txBody>
      </p:sp>
    </p:spTree>
    <p:extLst>
      <p:ext uri="{BB962C8B-B14F-4D97-AF65-F5344CB8AC3E}">
        <p14:creationId xmlns:p14="http://schemas.microsoft.com/office/powerpoint/2010/main" val="1768396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lvl1pPr>
              <a:defRPr sz="2500" b="1"/>
            </a:lvl1pPr>
          </a:lstStyle>
          <a:p>
            <a:r>
              <a:t>AS CHRISTIAN LEADERS, “OUR TESTIMONY OF FAITH IN JESUS CHRIST MUST INCREASINGLY INFORM AND TRANSFORM THE WAY WE LEAD AND LIVE IN A FAITH COMMUNITY”</a:t>
            </a:r>
          </a:p>
        </p:txBody>
      </p:sp>
    </p:spTree>
    <p:extLst>
      <p:ext uri="{BB962C8B-B14F-4D97-AF65-F5344CB8AC3E}">
        <p14:creationId xmlns:p14="http://schemas.microsoft.com/office/powerpoint/2010/main" val="2543983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lvl1pPr>
              <a:defRPr sz="3400" b="1"/>
            </a:lvl1pPr>
          </a:lstStyle>
          <a:p>
            <a:r>
              <a:t>Regarding the “vision” thing, remember that “vision” has to do with seeing things clearly and at a great distance.” </a:t>
            </a:r>
          </a:p>
        </p:txBody>
      </p:sp>
    </p:spTree>
    <p:extLst>
      <p:ext uri="{BB962C8B-B14F-4D97-AF65-F5344CB8AC3E}">
        <p14:creationId xmlns:p14="http://schemas.microsoft.com/office/powerpoint/2010/main" val="3675683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lvl1pPr>
              <a:defRPr sz="3600" b="1"/>
            </a:lvl1pPr>
          </a:lstStyle>
          <a:p>
            <a:r>
              <a:t>A vision is a “consuming, passionate, and compelling inner picture.” </a:t>
            </a:r>
          </a:p>
        </p:txBody>
      </p:sp>
    </p:spTree>
    <p:extLst>
      <p:ext uri="{BB962C8B-B14F-4D97-AF65-F5344CB8AC3E}">
        <p14:creationId xmlns:p14="http://schemas.microsoft.com/office/powerpoint/2010/main" val="2000643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defRPr sz="1900" b="1"/>
            </a:pPr>
            <a:r>
              <a:t>Two illustrations frame our discussions today regarding tension and transitions faced by the leaders in faith communities. </a:t>
            </a:r>
          </a:p>
          <a:p>
            <a:pPr>
              <a:defRPr sz="1900" b="1"/>
            </a:pPr>
            <a:endParaRPr/>
          </a:p>
          <a:p>
            <a:pPr>
              <a:defRPr sz="1900" b="1"/>
            </a:pPr>
            <a:r>
              <a:t>The “Stick Man” holding tenaciously (and painfully) to both the “preferred future” verses “present realities.” And then...! Something happens! We encounter the “realities of the present.” Finances. Circumstances. Government. But most often, we encounter the “reality” of “good and godly people and a younger generation of Christians who differ and sometimes collide with the leader on the “vision of the future.” </a:t>
            </a:r>
          </a:p>
          <a:p>
            <a:pPr>
              <a:defRPr sz="2600" b="1"/>
            </a:pPr>
            <a:r>
              <a:t>Pain often results in leading others who differ with us as leaders. </a:t>
            </a:r>
          </a:p>
          <a:p>
            <a:pPr>
              <a:defRPr sz="2600" b="1"/>
            </a:pPr>
            <a:r>
              <a:t>How can we lead decisively, especially in times of conflict over vision, when decisions need to be made – even when continuing differences exist?</a:t>
            </a:r>
            <a:r>
              <a:rPr sz="2000"/>
              <a:t> </a:t>
            </a:r>
          </a:p>
        </p:txBody>
      </p:sp>
    </p:spTree>
    <p:extLst>
      <p:ext uri="{BB962C8B-B14F-4D97-AF65-F5344CB8AC3E}">
        <p14:creationId xmlns:p14="http://schemas.microsoft.com/office/powerpoint/2010/main" val="64998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defRPr sz="1900" b="1"/>
            </a:pPr>
            <a:endParaRPr/>
          </a:p>
          <a:p>
            <a:pPr>
              <a:defRPr sz="1900" b="1"/>
            </a:pPr>
            <a:r>
              <a:t>We are stunned when those with whom we work reject the vision that is cast or challenge the vision as it is presented. </a:t>
            </a:r>
          </a:p>
          <a:p>
            <a:pPr>
              <a:defRPr sz="1900" b="1"/>
            </a:pPr>
            <a:endParaRPr/>
          </a:p>
          <a:p>
            <a:pPr>
              <a:defRPr sz="1900" b="1"/>
            </a:pPr>
            <a:r>
              <a:t>The tension in holding on to our vision and to the reality of the present situation often produces pain. There is sadness on my face and pain in my heart!</a:t>
            </a:r>
          </a:p>
          <a:p>
            <a:pPr>
              <a:defRPr sz="1900" b="1"/>
            </a:pPr>
            <a:r>
              <a:t>If we relax one arm and let go of the vision, we drift along with no direction. </a:t>
            </a:r>
          </a:p>
        </p:txBody>
      </p:sp>
    </p:spTree>
    <p:extLst>
      <p:ext uri="{BB962C8B-B14F-4D97-AF65-F5344CB8AC3E}">
        <p14:creationId xmlns:p14="http://schemas.microsoft.com/office/powerpoint/2010/main" val="191340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a:defRPr sz="2200" b="1"/>
            </a:pPr>
            <a:r>
              <a:t>If we relax the other arm and let go of the reality of the present situation, we are soon voted down or voted out at the next annual meeting!</a:t>
            </a:r>
          </a:p>
          <a:p>
            <a:pPr>
              <a:defRPr sz="2200" b="1"/>
            </a:pPr>
            <a:r>
              <a:t>It is in holding, intentionally, to both vision and reality that the possibility exists for leaders to move from vision to action and with this intentionality comes both joy and pain for the leader. </a:t>
            </a:r>
          </a:p>
          <a:p>
            <a:pPr>
              <a:defRPr sz="2200" b="1"/>
            </a:pPr>
            <a:r>
              <a:t>Why? Sooner rather than later, Christian leaders are jolted when we experience this reality.  Good and godly people often differ on how to reach mutually desired goals, and a younger generation of Christians in our congregation think differently about the way forward for the congregations. </a:t>
            </a:r>
          </a:p>
          <a:p>
            <a:pPr>
              <a:defRPr sz="2200" b="1"/>
            </a:pPr>
            <a:r>
              <a:t>Sometimes, these good and godly people, and the millennial’s COLLIDE ... and a faith community is divided, the kingdom of God suffers and Satan laughs.</a:t>
            </a:r>
          </a:p>
        </p:txBody>
      </p:sp>
    </p:spTree>
    <p:extLst>
      <p:ext uri="{BB962C8B-B14F-4D97-AF65-F5344CB8AC3E}">
        <p14:creationId xmlns:p14="http://schemas.microsoft.com/office/powerpoint/2010/main" val="3486047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latin typeface="+mn-lt"/>
                <a:ea typeface="+mn-ea"/>
                <a:cs typeface="+mn-cs"/>
                <a:sym typeface="Helvetica Neue"/>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10000">
                <a:solidFill>
                  <a:srgbClr val="79A0C1"/>
                </a:solidFill>
                <a:latin typeface="Beyond Infinity"/>
                <a:ea typeface="Beyond Infinity"/>
                <a:cs typeface="Beyond Infinity"/>
                <a:sym typeface="Beyond Infinity"/>
              </a:defRPr>
            </a:lvl1pPr>
            <a:lvl2pPr marL="0" indent="457200" defTabSz="825500">
              <a:lnSpc>
                <a:spcPct val="100000"/>
              </a:lnSpc>
              <a:spcBef>
                <a:spcPts val="0"/>
              </a:spcBef>
              <a:buSzTx/>
              <a:buNone/>
              <a:defRPr sz="10000">
                <a:solidFill>
                  <a:srgbClr val="79A0C1"/>
                </a:solidFill>
                <a:latin typeface="Beyond Infinity"/>
                <a:ea typeface="Beyond Infinity"/>
                <a:cs typeface="Beyond Infinity"/>
                <a:sym typeface="Beyond Infinity"/>
              </a:defRPr>
            </a:lvl2pPr>
            <a:lvl3pPr marL="0" indent="914400" defTabSz="825500">
              <a:lnSpc>
                <a:spcPct val="100000"/>
              </a:lnSpc>
              <a:spcBef>
                <a:spcPts val="0"/>
              </a:spcBef>
              <a:buSzTx/>
              <a:buNone/>
              <a:defRPr sz="10000">
                <a:solidFill>
                  <a:srgbClr val="79A0C1"/>
                </a:solidFill>
                <a:latin typeface="Beyond Infinity"/>
                <a:ea typeface="Beyond Infinity"/>
                <a:cs typeface="Beyond Infinity"/>
                <a:sym typeface="Beyond Infinity"/>
              </a:defRPr>
            </a:lvl3pPr>
            <a:lvl4pPr marL="0" indent="1371600" defTabSz="825500">
              <a:lnSpc>
                <a:spcPct val="100000"/>
              </a:lnSpc>
              <a:spcBef>
                <a:spcPts val="0"/>
              </a:spcBef>
              <a:buSzTx/>
              <a:buNone/>
              <a:defRPr sz="10000">
                <a:solidFill>
                  <a:srgbClr val="79A0C1"/>
                </a:solidFill>
                <a:latin typeface="Beyond Infinity"/>
                <a:ea typeface="Beyond Infinity"/>
                <a:cs typeface="Beyond Infinity"/>
                <a:sym typeface="Beyond Infinity"/>
              </a:defRPr>
            </a:lvl4pPr>
            <a:lvl5pPr marL="0" indent="1828800" defTabSz="825500">
              <a:lnSpc>
                <a:spcPct val="100000"/>
              </a:lnSpc>
              <a:spcBef>
                <a:spcPts val="0"/>
              </a:spcBef>
              <a:buSzTx/>
              <a:buNone/>
              <a:defRPr sz="10000">
                <a:solidFill>
                  <a:srgbClr val="79A0C1"/>
                </a:solidFill>
                <a:latin typeface="Beyond Infinity"/>
                <a:ea typeface="Beyond Infinity"/>
                <a:cs typeface="Beyond Infinity"/>
                <a:sym typeface="Beyond Infinity"/>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latin typeface="+mn-lt"/>
                <a:ea typeface="+mn-ea"/>
                <a:cs typeface="+mn-cs"/>
                <a:sym typeface="Helvetica Neue"/>
              </a:defRPr>
            </a:lvl1pPr>
            <a:lvl2pPr marL="0" indent="457200" algn="ctr">
              <a:lnSpc>
                <a:spcPct val="80000"/>
              </a:lnSpc>
              <a:spcBef>
                <a:spcPts val="0"/>
              </a:spcBef>
              <a:buSzTx/>
              <a:buNone/>
              <a:defRPr sz="25000" b="1" spc="-250">
                <a:solidFill>
                  <a:schemeClr val="accent1">
                    <a:hueOff val="114395"/>
                    <a:lumOff val="-24975"/>
                  </a:schemeClr>
                </a:solidFill>
                <a:latin typeface="+mn-lt"/>
                <a:ea typeface="+mn-ea"/>
                <a:cs typeface="+mn-cs"/>
                <a:sym typeface="Helvetica Neue"/>
              </a:defRPr>
            </a:lvl2pPr>
            <a:lvl3pPr marL="0" indent="914400" algn="ctr">
              <a:lnSpc>
                <a:spcPct val="80000"/>
              </a:lnSpc>
              <a:spcBef>
                <a:spcPts val="0"/>
              </a:spcBef>
              <a:buSzTx/>
              <a:buNone/>
              <a:defRPr sz="25000" b="1" spc="-250">
                <a:solidFill>
                  <a:schemeClr val="accent1">
                    <a:hueOff val="114395"/>
                    <a:lumOff val="-24975"/>
                  </a:schemeClr>
                </a:solidFill>
                <a:latin typeface="+mn-lt"/>
                <a:ea typeface="+mn-ea"/>
                <a:cs typeface="+mn-cs"/>
                <a:sym typeface="Helvetica Neue"/>
              </a:defRPr>
            </a:lvl3pPr>
            <a:lvl4pPr marL="0" indent="1371600" algn="ctr">
              <a:lnSpc>
                <a:spcPct val="80000"/>
              </a:lnSpc>
              <a:spcBef>
                <a:spcPts val="0"/>
              </a:spcBef>
              <a:buSzTx/>
              <a:buNone/>
              <a:defRPr sz="25000" b="1" spc="-250">
                <a:solidFill>
                  <a:schemeClr val="accent1">
                    <a:hueOff val="114395"/>
                    <a:lumOff val="-24975"/>
                  </a:schemeClr>
                </a:solidFill>
                <a:latin typeface="+mn-lt"/>
                <a:ea typeface="+mn-ea"/>
                <a:cs typeface="+mn-cs"/>
                <a:sym typeface="Helvetica Neue"/>
              </a:defRPr>
            </a:lvl4pPr>
            <a:lvl5pPr marL="0" indent="1828800" algn="ctr">
              <a:lnSpc>
                <a:spcPct val="80000"/>
              </a:lnSpc>
              <a:spcBef>
                <a:spcPts val="0"/>
              </a:spcBef>
              <a:buSzTx/>
              <a:buNone/>
              <a:defRPr sz="25000" b="1" spc="-250">
                <a:solidFill>
                  <a:schemeClr val="accent1">
                    <a:hueOff val="114395"/>
                    <a:lumOff val="-24975"/>
                  </a:schemeClr>
                </a:solidFill>
                <a:latin typeface="+mn-lt"/>
                <a:ea typeface="+mn-ea"/>
                <a:cs typeface="+mn-cs"/>
                <a:sym typeface="Helvetica Neue"/>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atin typeface="+mn-lt"/>
                <a:ea typeface="+mn-ea"/>
                <a:cs typeface="+mn-cs"/>
                <a:sym typeface="Helvetica Neue"/>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617931575_1991x1322.jpg"/>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5" name="740627569_2880x1920.jpg"/>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6" name="996267730_2880x1920.jpg"/>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996267730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1955001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b="0" cap="none">
                <a:latin typeface="+mn-lt"/>
                <a:ea typeface="+mn-ea"/>
                <a:cs typeface="+mn-cs"/>
                <a:sym typeface="Calibri"/>
              </a:defRPr>
            </a:lvl1pPr>
          </a:lstStyle>
          <a:p>
            <a:r>
              <a:t>Title Text</a:t>
            </a:r>
          </a:p>
        </p:txBody>
      </p:sp>
      <p:sp>
        <p:nvSpPr>
          <p:cNvPr id="30" name="Body Level One…"/>
          <p:cNvSpPr txBox="1">
            <a:spLocks noGrp="1"/>
          </p:cNvSpPr>
          <p:nvPr>
            <p:ph type="body" sz="half" idx="1"/>
          </p:nvPr>
        </p:nvSpPr>
        <p:spPr>
          <a:xfrm>
            <a:off x="1219200" y="3200401"/>
            <a:ext cx="10769600" cy="9051926"/>
          </a:xfrm>
          <a:prstGeom prst="rect">
            <a:avLst/>
          </a:prstGeom>
        </p:spPr>
        <p:txBody>
          <a:bodyPr/>
          <a:lstStyle>
            <a:lvl1pPr>
              <a:spcBef>
                <a:spcPts val="1200"/>
              </a:spcBef>
              <a:defRPr sz="5600">
                <a:latin typeface="+mn-lt"/>
                <a:ea typeface="+mn-ea"/>
                <a:cs typeface="+mn-cs"/>
                <a:sym typeface="Calibri"/>
              </a:defRPr>
            </a:lvl1pPr>
            <a:lvl2pPr marL="1581150" indent="-666750">
              <a:spcBef>
                <a:spcPts val="1200"/>
              </a:spcBef>
              <a:defRPr sz="5600">
                <a:latin typeface="+mn-lt"/>
                <a:ea typeface="+mn-ea"/>
                <a:cs typeface="+mn-cs"/>
                <a:sym typeface="Calibri"/>
              </a:defRPr>
            </a:lvl2pPr>
            <a:lvl3pPr marL="2468876" indent="-640076">
              <a:spcBef>
                <a:spcPts val="1200"/>
              </a:spcBef>
              <a:defRPr sz="5600">
                <a:latin typeface="+mn-lt"/>
                <a:ea typeface="+mn-ea"/>
                <a:cs typeface="+mn-cs"/>
                <a:sym typeface="Calibri"/>
              </a:defRPr>
            </a:lvl3pPr>
            <a:lvl4pPr marL="3454400" indent="-711200">
              <a:spcBef>
                <a:spcPts val="1200"/>
              </a:spcBef>
              <a:defRPr sz="5600">
                <a:latin typeface="+mn-lt"/>
                <a:ea typeface="+mn-ea"/>
                <a:cs typeface="+mn-cs"/>
                <a:sym typeface="Calibri"/>
              </a:defRPr>
            </a:lvl4pPr>
            <a:lvl5pPr marL="4368800" indent="-711200">
              <a:spcBef>
                <a:spcPts val="1200"/>
              </a:spcBef>
              <a:defRPr sz="56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446039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0" cap="none">
                <a:latin typeface="+mn-lt"/>
                <a:ea typeface="+mn-ea"/>
                <a:cs typeface="+mn-cs"/>
                <a:sym typeface="Calibri"/>
              </a:defRPr>
            </a:lvl1pPr>
          </a:lstStyle>
          <a:p>
            <a:r>
              <a:t>Title Text</a:t>
            </a:r>
          </a:p>
        </p:txBody>
      </p:sp>
      <p:sp>
        <p:nvSpPr>
          <p:cNvPr id="39" name="Body Level One…"/>
          <p:cNvSpPr txBox="1">
            <a:spLocks noGrp="1"/>
          </p:cNvSpPr>
          <p:nvPr>
            <p:ph type="body" sz="quarter" idx="1"/>
          </p:nvPr>
        </p:nvSpPr>
        <p:spPr>
          <a:xfrm>
            <a:off x="1219200" y="3070225"/>
            <a:ext cx="10773835" cy="1279526"/>
          </a:xfrm>
          <a:prstGeom prst="rect">
            <a:avLst/>
          </a:prstGeom>
        </p:spPr>
        <p:txBody>
          <a:bodyPr anchor="b"/>
          <a:lstStyle>
            <a:lvl1pPr marL="0" indent="0">
              <a:spcBef>
                <a:spcPts val="1000"/>
              </a:spcBef>
              <a:buSzTx/>
              <a:buFontTx/>
              <a:buNone/>
              <a:defRPr sz="4800" b="1">
                <a:latin typeface="+mn-lt"/>
                <a:ea typeface="+mn-ea"/>
                <a:cs typeface="+mn-cs"/>
                <a:sym typeface="Calibri"/>
              </a:defRPr>
            </a:lvl1pPr>
            <a:lvl2pPr marL="0" indent="0">
              <a:spcBef>
                <a:spcPts val="1000"/>
              </a:spcBef>
              <a:buSzTx/>
              <a:buFontTx/>
              <a:buNone/>
              <a:defRPr sz="4800" b="1">
                <a:latin typeface="+mn-lt"/>
                <a:ea typeface="+mn-ea"/>
                <a:cs typeface="+mn-cs"/>
                <a:sym typeface="Calibri"/>
              </a:defRPr>
            </a:lvl2pPr>
            <a:lvl3pPr marL="0" indent="0">
              <a:spcBef>
                <a:spcPts val="1000"/>
              </a:spcBef>
              <a:buSzTx/>
              <a:buFontTx/>
              <a:buNone/>
              <a:defRPr sz="4800" b="1">
                <a:latin typeface="+mn-lt"/>
                <a:ea typeface="+mn-ea"/>
                <a:cs typeface="+mn-cs"/>
                <a:sym typeface="Calibri"/>
              </a:defRPr>
            </a:lvl3pPr>
            <a:lvl4pPr marL="0" indent="0">
              <a:spcBef>
                <a:spcPts val="1000"/>
              </a:spcBef>
              <a:buSzTx/>
              <a:buFontTx/>
              <a:buNone/>
              <a:defRPr sz="4800" b="1">
                <a:latin typeface="+mn-lt"/>
                <a:ea typeface="+mn-ea"/>
                <a:cs typeface="+mn-cs"/>
                <a:sym typeface="Calibri"/>
              </a:defRPr>
            </a:lvl4pPr>
            <a:lvl5pPr marL="0" indent="0">
              <a:spcBef>
                <a:spcPts val="1000"/>
              </a:spcBef>
              <a:buSzTx/>
              <a:buFontTx/>
              <a:buNone/>
              <a:defRPr sz="48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0" name="Text Placeholder 4"/>
          <p:cNvSpPr>
            <a:spLocks noGrp="1"/>
          </p:cNvSpPr>
          <p:nvPr>
            <p:ph type="body" sz="quarter" idx="13"/>
          </p:nvPr>
        </p:nvSpPr>
        <p:spPr>
          <a:xfrm>
            <a:off x="12386735" y="3070222"/>
            <a:ext cx="10778067" cy="1279532"/>
          </a:xfrm>
          <a:prstGeom prst="rect">
            <a:avLst/>
          </a:prstGeom>
        </p:spPr>
        <p:txBody>
          <a:bodyPr anchor="b"/>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600611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0" cap="none">
                <a:latin typeface="+mn-lt"/>
                <a:ea typeface="+mn-ea"/>
                <a:cs typeface="+mn-cs"/>
                <a:sym typeface="Calibri"/>
              </a:defRPr>
            </a:lvl1p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591456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882725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219200" y="546100"/>
            <a:ext cx="8022176" cy="2324100"/>
          </a:xfrm>
          <a:prstGeom prst="rect">
            <a:avLst/>
          </a:prstGeom>
        </p:spPr>
        <p:txBody>
          <a:bodyPr anchor="b"/>
          <a:lstStyle>
            <a:lvl1pPr algn="l">
              <a:defRPr sz="4000" cap="none">
                <a:latin typeface="+mn-lt"/>
                <a:ea typeface="+mn-ea"/>
                <a:cs typeface="+mn-cs"/>
                <a:sym typeface="Calibri"/>
              </a:defRPr>
            </a:lvl1pPr>
          </a:lstStyle>
          <a:p>
            <a:r>
              <a:t>Title Text</a:t>
            </a:r>
          </a:p>
        </p:txBody>
      </p:sp>
      <p:sp>
        <p:nvSpPr>
          <p:cNvPr id="64" name="Body Level One…"/>
          <p:cNvSpPr txBox="1">
            <a:spLocks noGrp="1"/>
          </p:cNvSpPr>
          <p:nvPr>
            <p:ph type="body" idx="1"/>
          </p:nvPr>
        </p:nvSpPr>
        <p:spPr>
          <a:xfrm>
            <a:off x="9533467" y="546101"/>
            <a:ext cx="13631333" cy="11706226"/>
          </a:xfrm>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 name="Text Placeholder 3"/>
          <p:cNvSpPr>
            <a:spLocks noGrp="1"/>
          </p:cNvSpPr>
          <p:nvPr>
            <p:ph type="body" sz="half" idx="13"/>
          </p:nvPr>
        </p:nvSpPr>
        <p:spPr>
          <a:xfrm>
            <a:off x="1219196" y="2870201"/>
            <a:ext cx="8022179" cy="9382126"/>
          </a:xfrm>
          <a:prstGeom prst="rect">
            <a:avLst/>
          </a:prstGeom>
        </p:spPr>
        <p:txBody>
          <a:bodyP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61053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atin typeface="+mn-lt"/>
                <a:ea typeface="+mn-ea"/>
                <a:cs typeface="+mn-cs"/>
                <a:sym typeface="Helvetica Neue"/>
              </a:defRPr>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000" i="1">
                <a:solidFill>
                  <a:srgbClr val="FFFFFF"/>
                </a:solidFill>
                <a:latin typeface="Brandon Grotesque Light"/>
                <a:ea typeface="Brandon Grotesque Light"/>
                <a:cs typeface="Brandon Grotesque Light"/>
                <a:sym typeface="Brandon Grotesque Light"/>
              </a:defRPr>
            </a:lvl1pPr>
            <a:lvl2pPr marL="0" indent="457200" defTabSz="825500">
              <a:lnSpc>
                <a:spcPct val="100000"/>
              </a:lnSpc>
              <a:spcBef>
                <a:spcPts val="0"/>
              </a:spcBef>
              <a:buSzTx/>
              <a:buNone/>
              <a:defRPr sz="5000" i="1">
                <a:solidFill>
                  <a:srgbClr val="FFFFFF"/>
                </a:solidFill>
                <a:latin typeface="Brandon Grotesque Light"/>
                <a:ea typeface="Brandon Grotesque Light"/>
                <a:cs typeface="Brandon Grotesque Light"/>
                <a:sym typeface="Brandon Grotesque Light"/>
              </a:defRPr>
            </a:lvl2pPr>
            <a:lvl3pPr marL="0" indent="914400" defTabSz="825500">
              <a:lnSpc>
                <a:spcPct val="100000"/>
              </a:lnSpc>
              <a:spcBef>
                <a:spcPts val="0"/>
              </a:spcBef>
              <a:buSzTx/>
              <a:buNone/>
              <a:defRPr sz="5000" i="1">
                <a:solidFill>
                  <a:srgbClr val="FFFFFF"/>
                </a:solidFill>
                <a:latin typeface="Brandon Grotesque Light"/>
                <a:ea typeface="Brandon Grotesque Light"/>
                <a:cs typeface="Brandon Grotesque Light"/>
                <a:sym typeface="Brandon Grotesque Light"/>
              </a:defRPr>
            </a:lvl3pPr>
            <a:lvl4pPr marL="0" indent="1371600" defTabSz="825500">
              <a:lnSpc>
                <a:spcPct val="100000"/>
              </a:lnSpc>
              <a:spcBef>
                <a:spcPts val="0"/>
              </a:spcBef>
              <a:buSzTx/>
              <a:buNone/>
              <a:defRPr sz="5000" i="1">
                <a:solidFill>
                  <a:srgbClr val="FFFFFF"/>
                </a:solidFill>
                <a:latin typeface="Brandon Grotesque Light"/>
                <a:ea typeface="Brandon Grotesque Light"/>
                <a:cs typeface="Brandon Grotesque Light"/>
                <a:sym typeface="Brandon Grotesque Light"/>
              </a:defRPr>
            </a:lvl4pPr>
            <a:lvl5pPr marL="0" indent="1828800" defTabSz="825500">
              <a:lnSpc>
                <a:spcPct val="100000"/>
              </a:lnSpc>
              <a:spcBef>
                <a:spcPts val="0"/>
              </a:spcBef>
              <a:buSzTx/>
              <a:buNone/>
              <a:defRPr sz="5000" i="1">
                <a:solidFill>
                  <a:srgbClr val="FFFFFF"/>
                </a:solidFill>
                <a:latin typeface="Brandon Grotesque Light"/>
                <a:ea typeface="Brandon Grotesque Light"/>
                <a:cs typeface="Brandon Grotesque Light"/>
                <a:sym typeface="Brandon Grotesque Light"/>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3" name="Title Text"/>
          <p:cNvSpPr txBox="1">
            <a:spLocks noGrp="1"/>
          </p:cNvSpPr>
          <p:nvPr>
            <p:ph type="title"/>
          </p:nvPr>
        </p:nvSpPr>
        <p:spPr>
          <a:xfrm>
            <a:off x="4779436" y="9601200"/>
            <a:ext cx="14630408" cy="1133476"/>
          </a:xfrm>
          <a:prstGeom prst="rect">
            <a:avLst/>
          </a:prstGeom>
        </p:spPr>
        <p:txBody>
          <a:bodyPr anchor="b"/>
          <a:lstStyle>
            <a:lvl1pPr algn="l">
              <a:defRPr sz="4000" cap="none">
                <a:latin typeface="+mn-lt"/>
                <a:ea typeface="+mn-ea"/>
                <a:cs typeface="+mn-cs"/>
                <a:sym typeface="Calibri"/>
              </a:defRPr>
            </a:lvl1pPr>
          </a:lstStyle>
          <a:p>
            <a:r>
              <a:t>Title Text</a:t>
            </a:r>
          </a:p>
        </p:txBody>
      </p:sp>
      <p:sp>
        <p:nvSpPr>
          <p:cNvPr id="74" name="Picture Placeholder 2"/>
          <p:cNvSpPr>
            <a:spLocks noGrp="1"/>
          </p:cNvSpPr>
          <p:nvPr>
            <p:ph type="pic" sz="half" idx="13"/>
          </p:nvPr>
        </p:nvSpPr>
        <p:spPr>
          <a:xfrm>
            <a:off x="4779436" y="1225550"/>
            <a:ext cx="14630408" cy="8229600"/>
          </a:xfrm>
          <a:prstGeom prst="rect">
            <a:avLst/>
          </a:prstGeom>
        </p:spPr>
        <p:txBody>
          <a:bodyPr lIns="91439" tIns="45719" rIns="91439" bIns="45719">
            <a:noAutofit/>
          </a:bodyPr>
          <a:lstStyle/>
          <a:p>
            <a:endParaRPr/>
          </a:p>
        </p:txBody>
      </p:sp>
      <p:sp>
        <p:nvSpPr>
          <p:cNvPr id="75" name="Body Level One…"/>
          <p:cNvSpPr txBox="1">
            <a:spLocks noGrp="1"/>
          </p:cNvSpPr>
          <p:nvPr>
            <p:ph type="body" sz="quarter" idx="1"/>
          </p:nvPr>
        </p:nvSpPr>
        <p:spPr>
          <a:xfrm>
            <a:off x="4779436" y="10734675"/>
            <a:ext cx="14630408" cy="1609730"/>
          </a:xfrm>
          <a:prstGeom prst="rect">
            <a:avLst/>
          </a:prstGeom>
        </p:spPr>
        <p:txBody>
          <a:bodyPr/>
          <a:lstStyle>
            <a:lvl1pPr marL="0" indent="0">
              <a:spcBef>
                <a:spcPts val="600"/>
              </a:spcBef>
              <a:buSzTx/>
              <a:buFontTx/>
              <a:buNone/>
              <a:defRPr sz="2800">
                <a:latin typeface="+mn-lt"/>
                <a:ea typeface="+mn-ea"/>
                <a:cs typeface="+mn-cs"/>
                <a:sym typeface="Calibri"/>
              </a:defRPr>
            </a:lvl1pPr>
            <a:lvl2pPr marL="0" indent="0">
              <a:spcBef>
                <a:spcPts val="600"/>
              </a:spcBef>
              <a:buSzTx/>
              <a:buFontTx/>
              <a:buNone/>
              <a:defRPr sz="2800">
                <a:latin typeface="+mn-lt"/>
                <a:ea typeface="+mn-ea"/>
                <a:cs typeface="+mn-cs"/>
                <a:sym typeface="Calibri"/>
              </a:defRPr>
            </a:lvl2pPr>
            <a:lvl3pPr marL="0" indent="0">
              <a:spcBef>
                <a:spcPts val="600"/>
              </a:spcBef>
              <a:buSzTx/>
              <a:buFontTx/>
              <a:buNone/>
              <a:defRPr sz="2800">
                <a:latin typeface="+mn-lt"/>
                <a:ea typeface="+mn-ea"/>
                <a:cs typeface="+mn-cs"/>
                <a:sym typeface="Calibri"/>
              </a:defRPr>
            </a:lvl3pPr>
            <a:lvl4pPr marL="0" indent="0">
              <a:spcBef>
                <a:spcPts val="600"/>
              </a:spcBef>
              <a:buSzTx/>
              <a:buFontTx/>
              <a:buNone/>
              <a:defRPr sz="2800">
                <a:latin typeface="+mn-lt"/>
                <a:ea typeface="+mn-ea"/>
                <a:cs typeface="+mn-cs"/>
                <a:sym typeface="Calibri"/>
              </a:defRPr>
            </a:lvl4pPr>
            <a:lvl5pPr marL="0" indent="0">
              <a:spcBef>
                <a:spcPts val="600"/>
              </a:spcBef>
              <a:buSzTx/>
              <a:buFontTx/>
              <a:buNone/>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3194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lvl1pPr>
              <a:defRPr b="0" cap="none">
                <a:latin typeface="+mn-lt"/>
                <a:ea typeface="+mn-ea"/>
                <a:cs typeface="+mn-cs"/>
                <a:sym typeface="Calibri"/>
              </a:defRPr>
            </a:lvl1pPr>
          </a:lstStyle>
          <a:p>
            <a:r>
              <a:t>Title Text</a:t>
            </a:r>
          </a:p>
        </p:txBody>
      </p:sp>
      <p:sp>
        <p:nvSpPr>
          <p:cNvPr id="84" name="Body Level One…"/>
          <p:cNvSpPr txBox="1">
            <a:spLocks noGrp="1"/>
          </p:cNvSpPr>
          <p:nvPr>
            <p:ph type="body" idx="1"/>
          </p:nvPr>
        </p:nvSpPr>
        <p:spPr>
          <a:xfrm>
            <a:off x="1219200" y="3200401"/>
            <a:ext cx="21945600" cy="9051926"/>
          </a:xfrm>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737679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17678400" y="549277"/>
            <a:ext cx="5486400" cy="11703054"/>
          </a:xfrm>
          <a:prstGeom prst="rect">
            <a:avLst/>
          </a:prstGeom>
        </p:spPr>
        <p:txBody>
          <a:bodyPr/>
          <a:lstStyle>
            <a:lvl1pPr>
              <a:defRPr b="0" cap="none">
                <a:latin typeface="+mn-lt"/>
                <a:ea typeface="+mn-ea"/>
                <a:cs typeface="+mn-cs"/>
                <a:sym typeface="Calibri"/>
              </a:defRPr>
            </a:lvl1pPr>
          </a:lstStyle>
          <a:p>
            <a:r>
              <a:t>Title Text</a:t>
            </a:r>
          </a:p>
        </p:txBody>
      </p:sp>
      <p:sp>
        <p:nvSpPr>
          <p:cNvPr id="93" name="Body Level One…"/>
          <p:cNvSpPr txBox="1">
            <a:spLocks noGrp="1"/>
          </p:cNvSpPr>
          <p:nvPr>
            <p:ph type="body" idx="1"/>
          </p:nvPr>
        </p:nvSpPr>
        <p:spPr>
          <a:xfrm>
            <a:off x="1219200" y="549277"/>
            <a:ext cx="16052800" cy="11703054"/>
          </a:xfrm>
          <a:prstGeom prst="rect">
            <a:avLst/>
          </a:prstGeom>
        </p:spPr>
        <p:txBody>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805564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36959463_1989x1321.jpg"/>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atin typeface="+mn-lt"/>
                <a:ea typeface="+mn-ea"/>
                <a:cs typeface="+mn-cs"/>
                <a:sym typeface="Helvetica Neue"/>
              </a:defRPr>
            </a:lvl1pPr>
            <a:lvl2pPr marL="0" indent="457200" defTabSz="825500">
              <a:lnSpc>
                <a:spcPct val="100000"/>
              </a:lnSpc>
              <a:spcBef>
                <a:spcPts val="0"/>
              </a:spcBef>
              <a:buSzTx/>
              <a:buNone/>
              <a:defRPr sz="5500" b="1">
                <a:latin typeface="+mn-lt"/>
                <a:ea typeface="+mn-ea"/>
                <a:cs typeface="+mn-cs"/>
                <a:sym typeface="Helvetica Neue"/>
              </a:defRPr>
            </a:lvl2pPr>
            <a:lvl3pPr marL="0" indent="914400" defTabSz="825500">
              <a:lnSpc>
                <a:spcPct val="100000"/>
              </a:lnSpc>
              <a:spcBef>
                <a:spcPts val="0"/>
              </a:spcBef>
              <a:buSzTx/>
              <a:buNone/>
              <a:defRPr sz="5500" b="1">
                <a:latin typeface="+mn-lt"/>
                <a:ea typeface="+mn-ea"/>
                <a:cs typeface="+mn-cs"/>
                <a:sym typeface="Helvetica Neue"/>
              </a:defRPr>
            </a:lvl3pPr>
            <a:lvl4pPr marL="0" indent="1371600" defTabSz="825500">
              <a:lnSpc>
                <a:spcPct val="100000"/>
              </a:lnSpc>
              <a:spcBef>
                <a:spcPts val="0"/>
              </a:spcBef>
              <a:buSzTx/>
              <a:buNone/>
              <a:defRPr sz="5500" b="1">
                <a:latin typeface="+mn-lt"/>
                <a:ea typeface="+mn-ea"/>
                <a:cs typeface="+mn-cs"/>
                <a:sym typeface="Helvetica Neue"/>
              </a:defRPr>
            </a:lvl4pPr>
            <a:lvl5pPr marL="0" indent="1828800" defTabSz="825500">
              <a:lnSpc>
                <a:spcPct val="100000"/>
              </a:lnSpc>
              <a:spcBef>
                <a:spcPts val="0"/>
              </a:spcBef>
              <a:buSzTx/>
              <a:buNone/>
              <a:defRPr sz="5500" b="1">
                <a:latin typeface="+mn-lt"/>
                <a:ea typeface="+mn-ea"/>
                <a:cs typeface="+mn-cs"/>
                <a:sym typeface="Helvetica Neue"/>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17931575_1991x1322.jpg"/>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atin typeface="+mn-lt"/>
                <a:ea typeface="+mn-ea"/>
                <a:cs typeface="+mn-cs"/>
                <a:sym typeface="Helvetica Neue"/>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atin typeface="+mn-lt"/>
                <a:ea typeface="+mn-ea"/>
                <a:cs typeface="+mn-cs"/>
                <a:sym typeface="Helvetica Neue"/>
              </a:defRPr>
            </a:lvl1pPr>
            <a:lvl2pPr marL="0" indent="457200" defTabSz="825500">
              <a:lnSpc>
                <a:spcPct val="100000"/>
              </a:lnSpc>
              <a:spcBef>
                <a:spcPts val="1800"/>
              </a:spcBef>
              <a:buSzTx/>
              <a:buNone/>
              <a:defRPr sz="5500" spc="-55">
                <a:latin typeface="+mn-lt"/>
                <a:ea typeface="+mn-ea"/>
                <a:cs typeface="+mn-cs"/>
                <a:sym typeface="Helvetica Neue"/>
              </a:defRPr>
            </a:lvl2pPr>
            <a:lvl3pPr marL="0" indent="914400" defTabSz="825500">
              <a:lnSpc>
                <a:spcPct val="100000"/>
              </a:lnSpc>
              <a:spcBef>
                <a:spcPts val="1800"/>
              </a:spcBef>
              <a:buSzTx/>
              <a:buNone/>
              <a:defRPr sz="5500" spc="-55">
                <a:latin typeface="+mn-lt"/>
                <a:ea typeface="+mn-ea"/>
                <a:cs typeface="+mn-cs"/>
                <a:sym typeface="Helvetica Neue"/>
              </a:defRPr>
            </a:lvl3pPr>
            <a:lvl4pPr marL="0" indent="1371600" defTabSz="825500">
              <a:lnSpc>
                <a:spcPct val="100000"/>
              </a:lnSpc>
              <a:spcBef>
                <a:spcPts val="1800"/>
              </a:spcBef>
              <a:buSzTx/>
              <a:buNone/>
              <a:defRPr sz="5500" spc="-55">
                <a:latin typeface="+mn-lt"/>
                <a:ea typeface="+mn-ea"/>
                <a:cs typeface="+mn-cs"/>
                <a:sym typeface="Helvetica Neue"/>
              </a:defRPr>
            </a:lvl4pPr>
            <a:lvl5pPr marL="0" indent="1828800" defTabSz="825500">
              <a:lnSpc>
                <a:spcPct val="100000"/>
              </a:lnSpc>
              <a:spcBef>
                <a:spcPts val="1800"/>
              </a:spcBef>
              <a:buSzTx/>
              <a:buNone/>
              <a:defRPr sz="5500" spc="-55">
                <a:latin typeface="+mn-lt"/>
                <a:ea typeface="+mn-ea"/>
                <a:cs typeface="+mn-cs"/>
                <a:sym typeface="Helvetica Neue"/>
              </a:defRPr>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8890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1pPr>
      <a:lvl2pPr marL="14986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2pPr>
      <a:lvl3pPr marL="21082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3pPr>
      <a:lvl4pPr marL="27178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4pPr>
      <a:lvl5pPr marL="33274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5pPr>
      <a:lvl6pPr marL="39370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6pPr>
      <a:lvl7pPr marL="45466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7pPr>
      <a:lvl8pPr marL="51562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8pPr>
      <a:lvl9pPr marL="5765800" marR="0" indent="-889000" algn="l" defTabSz="2438338" rtl="0" latinLnBrk="0">
        <a:lnSpc>
          <a:spcPct val="90000"/>
        </a:lnSpc>
        <a:spcBef>
          <a:spcPts val="4500"/>
        </a:spcBef>
        <a:spcAft>
          <a:spcPts val="0"/>
        </a:spcAft>
        <a:buClrTx/>
        <a:buSzPct val="123000"/>
        <a:buFontTx/>
        <a:buChar char="•"/>
        <a:tabLst/>
        <a:defRPr sz="7000" b="0" i="0" u="none" strike="noStrike" cap="none" spc="0" baseline="0">
          <a:solidFill>
            <a:srgbClr val="000000"/>
          </a:solidFill>
          <a:uFillTx/>
          <a:latin typeface="Brandon Grotesque Medium"/>
          <a:ea typeface="Brandon Grotesque Medium"/>
          <a:cs typeface="Brandon Grotesque Medium"/>
          <a:sym typeface="Brandon Grotesque Medium"/>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549277"/>
            <a:ext cx="21945600" cy="228600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1219200" y="3175001"/>
            <a:ext cx="21945600" cy="90519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710195" y="12846995"/>
            <a:ext cx="454608" cy="461661"/>
          </a:xfrm>
          <a:prstGeom prst="rect">
            <a:avLst/>
          </a:prstGeom>
          <a:ln w="12700">
            <a:miter lim="400000"/>
          </a:ln>
        </p:spPr>
        <p:txBody>
          <a:bodyPr wrap="none" lIns="45718" tIns="45718" rIns="45718" bIns="45718" anchor="ctr">
            <a:spAutoFit/>
          </a:bodyPr>
          <a:lstStyle>
            <a:lvl1pPr algn="r">
              <a:defRPr sz="24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59596921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transition spd="med"/>
  <p:txStyles>
    <p:titleStyle>
      <a:lvl1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1pPr>
      <a:lvl2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2pPr>
      <a:lvl3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3pPr>
      <a:lvl4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4pPr>
      <a:lvl5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5pPr>
      <a:lvl6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6pPr>
      <a:lvl7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7pPr>
      <a:lvl8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8pPr>
      <a:lvl9pPr marL="0" marR="0" indent="0" algn="ctr" defTabSz="914400" rtl="0" latinLnBrk="0">
        <a:lnSpc>
          <a:spcPct val="100000"/>
        </a:lnSpc>
        <a:spcBef>
          <a:spcPts val="0"/>
        </a:spcBef>
        <a:spcAft>
          <a:spcPts val="0"/>
        </a:spcAft>
        <a:buClrTx/>
        <a:buSzTx/>
        <a:buFontTx/>
        <a:buNone/>
        <a:tabLst/>
        <a:defRPr sz="8800" b="1" i="0" u="none" strike="noStrike" cap="all" spc="0" baseline="0">
          <a:ln>
            <a:noFill/>
          </a:ln>
          <a:solidFill>
            <a:srgbClr val="000000"/>
          </a:solidFill>
          <a:uFillTx/>
          <a:latin typeface="Raleway-Bold"/>
          <a:ea typeface="Raleway-Bold"/>
          <a:cs typeface="Raleway-Bold"/>
          <a:sym typeface="Raleway-Bold"/>
        </a:defRPr>
      </a:lvl9pPr>
    </p:titleStyle>
    <p:bodyStyle>
      <a:lvl1pPr marL="685800" marR="0" indent="-68580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1pPr>
      <a:lvl2pPr marL="1567542" marR="0" indent="-653142"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2pPr>
      <a:lvl3pPr marL="2438400" marR="0" indent="-60960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3pPr>
      <a:lvl4pPr marL="3474720" marR="0" indent="-73152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4pPr>
      <a:lvl5pPr marL="4389120" marR="0" indent="-73152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5pPr>
      <a:lvl6pPr marL="5303520" marR="0" indent="-73152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6pPr>
      <a:lvl7pPr marL="6217920" marR="0" indent="-731520"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7pPr>
      <a:lvl8pPr marL="7132318" marR="0" indent="-731518"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8pPr>
      <a:lvl9pPr marL="8046718" marR="0" indent="-731518" algn="l" defTabSz="914400" rtl="0" latinLnBrk="0">
        <a:lnSpc>
          <a:spcPct val="100000"/>
        </a:lnSpc>
        <a:spcBef>
          <a:spcPts val="1400"/>
        </a:spcBef>
        <a:spcAft>
          <a:spcPts val="0"/>
        </a:spcAft>
        <a:buClrTx/>
        <a:buSzPct val="100000"/>
        <a:buFont typeface="Arial"/>
        <a:buChar char="•"/>
        <a:tabLst/>
        <a:defRPr sz="6400" b="0" i="0" u="none" strike="noStrike" cap="none" spc="0" baseline="0">
          <a:ln>
            <a:noFill/>
          </a:ln>
          <a:solidFill>
            <a:srgbClr val="000000"/>
          </a:solidFill>
          <a:uFillTx/>
          <a:latin typeface="Raleway"/>
          <a:ea typeface="Raleway"/>
          <a:cs typeface="Raleway"/>
          <a:sym typeface="Raleway"/>
        </a:defRPr>
      </a:lvl9pPr>
    </p:bodyStyle>
    <p:otherStyle>
      <a:lvl1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hyperlink" Target="mailto:lfairbanks@boardserve.org" TargetMode="External"/><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hyperlink" Target="http://www.boardserve.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mmlc-ppt-bg.jpg" descr="mmlc-ppt-bg.jpg"/>
          <p:cNvPicPr>
            <a:picLocks noChangeAspect="1"/>
          </p:cNvPicPr>
          <p:nvPr/>
        </p:nvPicPr>
        <p:blipFill>
          <a:blip r:embed="rId3"/>
          <a:stretch>
            <a:fillRect/>
          </a:stretch>
        </p:blipFill>
        <p:spPr>
          <a:xfrm>
            <a:off x="-264695" y="0"/>
            <a:ext cx="24384000" cy="13716000"/>
          </a:xfrm>
          <a:prstGeom prst="rect">
            <a:avLst/>
          </a:prstGeom>
          <a:ln w="12700">
            <a:miter lim="400000"/>
          </a:ln>
        </p:spPr>
      </p:pic>
      <p:sp>
        <p:nvSpPr>
          <p:cNvPr id="152" name="MENTORING…"/>
          <p:cNvSpPr txBox="1"/>
          <p:nvPr/>
        </p:nvSpPr>
        <p:spPr>
          <a:xfrm>
            <a:off x="3133579" y="2941685"/>
            <a:ext cx="6782694" cy="61205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defTabSz="256031">
              <a:defRPr sz="8400">
                <a:solidFill>
                  <a:srgbClr val="FFFFFF"/>
                </a:solidFill>
                <a:latin typeface="Brandon Grotesque Black"/>
                <a:ea typeface="Brandon Grotesque Black"/>
                <a:cs typeface="Brandon Grotesque Black"/>
                <a:sym typeface="Brandon Grotesque Black"/>
              </a:defRPr>
            </a:pPr>
            <a:r>
              <a:rPr lang="en-US" dirty="0"/>
              <a:t>NURTURING</a:t>
            </a:r>
            <a:r>
              <a:rPr dirty="0"/>
              <a:t> </a:t>
            </a:r>
          </a:p>
          <a:p>
            <a:pPr defTabSz="256031">
              <a:defRPr sz="8400">
                <a:solidFill>
                  <a:srgbClr val="FFFFFF"/>
                </a:solidFill>
                <a:latin typeface="Brandon Grotesque Black"/>
                <a:ea typeface="Brandon Grotesque Black"/>
                <a:cs typeface="Brandon Grotesque Black"/>
                <a:sym typeface="Brandon Grotesque Black"/>
              </a:defRPr>
            </a:pPr>
            <a:r>
              <a:rPr dirty="0"/>
              <a:t>LEADERSHIP</a:t>
            </a:r>
          </a:p>
        </p:txBody>
      </p:sp>
      <p:sp>
        <p:nvSpPr>
          <p:cNvPr id="153" name="Character"/>
          <p:cNvSpPr txBox="1">
            <a:spLocks noGrp="1"/>
          </p:cNvSpPr>
          <p:nvPr>
            <p:ph type="ctrTitle"/>
          </p:nvPr>
        </p:nvSpPr>
        <p:spPr>
          <a:xfrm>
            <a:off x="2767263" y="5582654"/>
            <a:ext cx="7406456" cy="4696102"/>
          </a:xfrm>
          <a:prstGeom prst="rect">
            <a:avLst/>
          </a:prstGeom>
        </p:spPr>
        <p:txBody>
          <a:bodyPr anchor="ctr">
            <a:normAutofit/>
          </a:bodyPr>
          <a:lstStyle>
            <a:lvl1pPr algn="ctr" defTabSz="425195">
              <a:lnSpc>
                <a:spcPct val="120000"/>
              </a:lnSpc>
              <a:defRPr sz="18600" b="0" spc="0">
                <a:solidFill>
                  <a:srgbClr val="102459"/>
                </a:solidFill>
                <a:latin typeface="Beyond Infinity"/>
                <a:ea typeface="Beyond Infinity"/>
                <a:cs typeface="Beyond Infinity"/>
                <a:sym typeface="Beyond Infinity"/>
              </a:defRPr>
            </a:lvl1pPr>
          </a:lstStyle>
          <a:p>
            <a:r>
              <a:rPr sz="9000" i="1" dirty="0">
                <a:latin typeface="Trajan Pro" panose="02020502050506020301" pitchFamily="18" charset="77"/>
                <a:cs typeface="Times New Roman" panose="02020603050405020304" pitchFamily="18" charset="0"/>
              </a:rPr>
              <a:t>Character</a:t>
            </a:r>
          </a:p>
        </p:txBody>
      </p:sp>
      <p:sp>
        <p:nvSpPr>
          <p:cNvPr id="155" name="October 18, 2021"/>
          <p:cNvSpPr txBox="1"/>
          <p:nvPr/>
        </p:nvSpPr>
        <p:spPr>
          <a:xfrm>
            <a:off x="3723396" y="9336506"/>
            <a:ext cx="5603060" cy="1437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defTabSz="457200">
              <a:lnSpc>
                <a:spcPct val="120000"/>
              </a:lnSpc>
              <a:defRPr sz="4000">
                <a:solidFill>
                  <a:srgbClr val="FFFFFF"/>
                </a:solidFill>
                <a:latin typeface="Brandon Grotesque Regular"/>
                <a:ea typeface="Brandon Grotesque Regular"/>
                <a:cs typeface="Brandon Grotesque Regular"/>
                <a:sym typeface="Brandon Grotesque Regular"/>
              </a:defRPr>
            </a:lvl1pPr>
          </a:lstStyle>
          <a:p>
            <a:pPr>
              <a:defRPr>
                <a:latin typeface="Calibri"/>
                <a:ea typeface="Calibri"/>
                <a:cs typeface="Calibri"/>
                <a:sym typeface="Calibri"/>
              </a:defRPr>
            </a:pPr>
            <a:r>
              <a:rPr lang="en-US" dirty="0"/>
              <a:t>EUROPEAN NAZARENE COLLEGE FACULTY FORUM</a:t>
            </a:r>
          </a:p>
          <a:p>
            <a:pPr>
              <a:defRPr>
                <a:latin typeface="Calibri"/>
                <a:ea typeface="Calibri"/>
                <a:cs typeface="Calibri"/>
                <a:sym typeface="Calibri"/>
              </a:defRPr>
            </a:pPr>
            <a:r>
              <a:rPr lang="en-US" dirty="0"/>
              <a:t>February 1 &amp; 2</a:t>
            </a:r>
            <a:r>
              <a:rPr dirty="0">
                <a:latin typeface="Brandon Grotesque Regular"/>
                <a:ea typeface="Brandon Grotesque Regular"/>
                <a:cs typeface="Brandon Grotesque Regular"/>
                <a:sym typeface="Brandon Grotesque Regular"/>
              </a:rPr>
              <a:t>, 202</a:t>
            </a:r>
            <a:r>
              <a:rPr lang="en-US" dirty="0">
                <a:latin typeface="Brandon Grotesque Regular"/>
                <a:ea typeface="Brandon Grotesque Regular"/>
                <a:cs typeface="Brandon Grotesque Regular"/>
                <a:sym typeface="Brandon Grotesque Regular"/>
              </a:rPr>
              <a:t>2</a:t>
            </a:r>
            <a:endParaRPr dirty="0">
              <a:latin typeface="Brandon Grotesque Regular"/>
              <a:ea typeface="Brandon Grotesque Regular"/>
              <a:cs typeface="Brandon Grotesque Regular"/>
              <a:sym typeface="Brandon Grotesque Regul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0" name="Leadership Character"/>
          <p:cNvSpPr txBox="1"/>
          <p:nvPr/>
        </p:nvSpPr>
        <p:spPr>
          <a:xfrm>
            <a:off x="1049856" y="-46566"/>
            <a:ext cx="12725965"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 Character</a:t>
            </a:r>
          </a:p>
        </p:txBody>
      </p:sp>
      <p:sp>
        <p:nvSpPr>
          <p:cNvPr id="181"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 </a:t>
            </a:r>
            <a:r>
              <a:rPr lang="en-US" dirty="0" err="1"/>
              <a:t>EuNC</a:t>
            </a:r>
            <a:r>
              <a:rPr lang="en-US" dirty="0"/>
              <a:t> </a:t>
            </a:r>
            <a:r>
              <a:rPr dirty="0"/>
              <a:t>Character</a:t>
            </a:r>
            <a:r>
              <a:rPr lang="en-US" dirty="0"/>
              <a:t> Qualities</a:t>
            </a:r>
            <a:endParaRPr dirty="0"/>
          </a:p>
        </p:txBody>
      </p:sp>
      <p:sp>
        <p:nvSpPr>
          <p:cNvPr id="182" name="“A person of leadership character has qualities or pattern of behavior that distinguishes them from people who are not leaders.”…"/>
          <p:cNvSpPr txBox="1">
            <a:spLocks noGrp="1"/>
          </p:cNvSpPr>
          <p:nvPr>
            <p:ph type="body" sz="half" idx="1"/>
          </p:nvPr>
        </p:nvSpPr>
        <p:spPr>
          <a:xfrm>
            <a:off x="573217" y="2842594"/>
            <a:ext cx="22783828" cy="10488395"/>
          </a:xfrm>
          <a:prstGeom prst="rect">
            <a:avLst/>
          </a:prstGeom>
        </p:spPr>
        <p:txBody>
          <a:bodyPr>
            <a:noAutofit/>
          </a:bodyPr>
          <a:lstStyle/>
          <a:p>
            <a:pPr marL="638923" indent="-469900" algn="ctr">
              <a:spcBef>
                <a:spcPts val="0"/>
              </a:spcBef>
              <a:buSzTx/>
              <a:buNone/>
              <a:defRPr spc="-140"/>
            </a:pPr>
            <a:endParaRPr lang="en-US" dirty="0"/>
          </a:p>
          <a:p>
            <a:pPr marL="638923" indent="-469900" algn="ctr">
              <a:spcBef>
                <a:spcPts val="0"/>
              </a:spcBef>
              <a:buSzTx/>
              <a:buNone/>
              <a:defRPr spc="-140"/>
            </a:pPr>
            <a:endParaRPr lang="en-US" dirty="0"/>
          </a:p>
        </p:txBody>
      </p:sp>
      <p:sp>
        <p:nvSpPr>
          <p:cNvPr id="183" name="“Leadership character engenders the trust of those we lead.”…"/>
          <p:cNvSpPr txBox="1"/>
          <p:nvPr/>
        </p:nvSpPr>
        <p:spPr>
          <a:xfrm>
            <a:off x="219717" y="6458657"/>
            <a:ext cx="22783828" cy="594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endParaRPr dirty="0"/>
          </a:p>
        </p:txBody>
      </p:sp>
      <p:sp>
        <p:nvSpPr>
          <p:cNvPr id="7" name="TextBox 6">
            <a:extLst>
              <a:ext uri="{FF2B5EF4-FFF2-40B4-BE49-F238E27FC236}">
                <a16:creationId xmlns:a16="http://schemas.microsoft.com/office/drawing/2014/main" id="{1EF55F90-A67C-1C42-A135-E17F3F3BBDE8}"/>
              </a:ext>
            </a:extLst>
          </p:cNvPr>
          <p:cNvSpPr txBox="1"/>
          <p:nvPr/>
        </p:nvSpPr>
        <p:spPr>
          <a:xfrm>
            <a:off x="623336" y="3784891"/>
            <a:ext cx="22783828" cy="91101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800" b="1" dirty="0">
                <a:effectLst/>
                <a:latin typeface="Helvetica Neue" panose="02000503000000020004" pitchFamily="2" charset="0"/>
              </a:rPr>
              <a:t> </a:t>
            </a:r>
            <a:r>
              <a:rPr lang="en-US" sz="7000" b="1" i="1" dirty="0">
                <a:effectLst/>
                <a:latin typeface="Brandon Grotesque Regular" panose="020B0503020203060202" pitchFamily="34" charset="77"/>
              </a:rPr>
              <a:t>The Essence or Character of </a:t>
            </a:r>
            <a:r>
              <a:rPr lang="en-US" sz="7000" b="1" i="1" dirty="0" err="1">
                <a:effectLst/>
                <a:latin typeface="Brandon Grotesque Regular" panose="020B0503020203060202" pitchFamily="34" charset="77"/>
              </a:rPr>
              <a:t>EuNC</a:t>
            </a:r>
            <a:r>
              <a:rPr lang="en-US" sz="7000" b="1" i="1" dirty="0">
                <a:effectLst/>
                <a:latin typeface="Brandon Grotesque Regular" panose="020B0503020203060202" pitchFamily="34" charset="77"/>
              </a:rPr>
              <a:t> …</a:t>
            </a:r>
          </a:p>
          <a:p>
            <a:endParaRPr lang="en-US" sz="4800" dirty="0">
              <a:effectLst/>
              <a:latin typeface="Brandon Grotesque Regular" panose="020B0503020203060202" pitchFamily="34" charset="77"/>
            </a:endParaRPr>
          </a:p>
          <a:p>
            <a:r>
              <a:rPr lang="en-US" sz="6000" b="1" dirty="0">
                <a:effectLst/>
                <a:latin typeface="Brandon Grotesque Regular" panose="020B0503020203060202" pitchFamily="34" charset="77"/>
              </a:rPr>
              <a:t>“strives for </a:t>
            </a:r>
            <a:r>
              <a:rPr lang="en-US" sz="6000" b="1" i="1" dirty="0">
                <a:effectLst/>
                <a:latin typeface="Brandon Grotesque Regular" panose="020B0503020203060202" pitchFamily="34" charset="77"/>
              </a:rPr>
              <a:t>academic excellence, </a:t>
            </a:r>
            <a:r>
              <a:rPr lang="en-US" sz="6000" b="1" dirty="0">
                <a:effectLst/>
                <a:latin typeface="Brandon Grotesque Regular" panose="020B0503020203060202" pitchFamily="34" charset="77"/>
              </a:rPr>
              <a:t>ongoing </a:t>
            </a:r>
            <a:r>
              <a:rPr lang="en-US" sz="6000" b="1" i="1" dirty="0">
                <a:effectLst/>
                <a:latin typeface="Brandon Grotesque Regular" panose="020B0503020203060202" pitchFamily="34" charset="77"/>
              </a:rPr>
              <a:t>spiritual formation</a:t>
            </a:r>
            <a:r>
              <a:rPr lang="en-US" sz="6000" b="1" dirty="0">
                <a:effectLst/>
                <a:latin typeface="Brandon Grotesque Regular" panose="020B0503020203060202" pitchFamily="34" charset="77"/>
              </a:rPr>
              <a:t>,</a:t>
            </a:r>
          </a:p>
          <a:p>
            <a:r>
              <a:rPr lang="en-US" sz="6000" b="1" dirty="0">
                <a:effectLst/>
                <a:latin typeface="Brandon Grotesque Regular" panose="020B0503020203060202" pitchFamily="34" charset="77"/>
              </a:rPr>
              <a:t> and the </a:t>
            </a:r>
            <a:r>
              <a:rPr lang="en-US" sz="6000" b="1" i="1" dirty="0">
                <a:effectLst/>
                <a:latin typeface="Brandon Grotesque Regular" panose="020B0503020203060202" pitchFamily="34" charset="77"/>
              </a:rPr>
              <a:t>practice and development </a:t>
            </a:r>
          </a:p>
          <a:p>
            <a:r>
              <a:rPr lang="en-US" sz="6000" b="1" i="1" dirty="0">
                <a:effectLst/>
                <a:latin typeface="Brandon Grotesque Regular" panose="020B0503020203060202" pitchFamily="34" charset="77"/>
              </a:rPr>
              <a:t>of ministerial skills and abilities </a:t>
            </a:r>
          </a:p>
          <a:p>
            <a:endParaRPr lang="en-US" sz="6000" b="1" dirty="0">
              <a:effectLst/>
              <a:latin typeface="Brandon Grotesque Regular" panose="020B0503020203060202" pitchFamily="34" charset="77"/>
            </a:endParaRPr>
          </a:p>
          <a:p>
            <a:r>
              <a:rPr lang="en-US" sz="6000" b="1" dirty="0">
                <a:effectLst/>
                <a:latin typeface="Brandon Grotesque Regular" panose="020B0503020203060202" pitchFamily="34" charset="77"/>
              </a:rPr>
              <a:t>which are excellent and relevant to the </a:t>
            </a:r>
            <a:r>
              <a:rPr lang="en-US" sz="6000" b="1" i="1" dirty="0">
                <a:effectLst/>
                <a:latin typeface="Brandon Grotesque Regular" panose="020B0503020203060202" pitchFamily="34" charset="77"/>
              </a:rPr>
              <a:t>context,</a:t>
            </a:r>
          </a:p>
          <a:p>
            <a:r>
              <a:rPr lang="en-US" sz="6000" b="1" dirty="0">
                <a:effectLst/>
                <a:latin typeface="Brandon Grotesque Regular" panose="020B0503020203060202" pitchFamily="34" charset="77"/>
              </a:rPr>
              <a:t> and which reflect a </a:t>
            </a:r>
            <a:r>
              <a:rPr lang="en-US" sz="6000" b="1" i="1" dirty="0">
                <a:effectLst/>
                <a:latin typeface="Brandon Grotesque Regular" panose="020B0503020203060202" pitchFamily="34" charset="77"/>
              </a:rPr>
              <a:t>Christ-like attitude </a:t>
            </a:r>
            <a:r>
              <a:rPr lang="en-US" sz="6000" b="1" dirty="0">
                <a:effectLst/>
                <a:latin typeface="Brandon Grotesque Regular" panose="020B0503020203060202" pitchFamily="34" charset="77"/>
              </a:rPr>
              <a:t>of servant ministry.”</a:t>
            </a:r>
          </a:p>
          <a:p>
            <a:endParaRPr lang="en-US" sz="3600" b="1" dirty="0">
              <a:latin typeface="Brandon Grotesque Regular" panose="020B0503020203060202" pitchFamily="34" charset="77"/>
            </a:endParaRPr>
          </a:p>
          <a:p>
            <a:r>
              <a:rPr lang="en-US" sz="3600" b="1" dirty="0">
                <a:latin typeface="Brandon Grotesque Regular" panose="020B0503020203060202" pitchFamily="34" charset="77"/>
              </a:rPr>
              <a:t>                                                                           (From </a:t>
            </a:r>
            <a:r>
              <a:rPr lang="en-US" sz="3600" b="1" dirty="0" err="1">
                <a:latin typeface="Brandon Grotesque Regular" panose="020B0503020203060202" pitchFamily="34" charset="77"/>
              </a:rPr>
              <a:t>EuNC</a:t>
            </a:r>
            <a:r>
              <a:rPr lang="en-US" sz="3600" b="1" dirty="0">
                <a:latin typeface="Brandon Grotesque Regular" panose="020B0503020203060202" pitchFamily="34" charset="77"/>
              </a:rPr>
              <a:t>  2021-22 Academic Catalogue, page 9)</a:t>
            </a:r>
            <a:endParaRPr lang="en-US" sz="3600" b="1" dirty="0">
              <a:effectLst/>
              <a:latin typeface="Brandon Grotesque Regular" panose="020B0503020203060202" pitchFamily="34" charset="77"/>
            </a:endParaRPr>
          </a:p>
          <a:p>
            <a:endParaRPr lang="en-US" sz="3600" b="1" dirty="0">
              <a:effectLst/>
              <a:latin typeface="Brandon Grotesque Regular" panose="020B0503020203060202" pitchFamily="34" charset="77"/>
            </a:endParaRPr>
          </a:p>
        </p:txBody>
      </p:sp>
    </p:spTree>
    <p:extLst>
      <p:ext uri="{BB962C8B-B14F-4D97-AF65-F5344CB8AC3E}">
        <p14:creationId xmlns:p14="http://schemas.microsoft.com/office/powerpoint/2010/main" val="29839562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And the things you have heard me say in the presence of many witnesses entrust to reliable people who will also be qualified to teach others.”…"/>
          <p:cNvSpPr txBox="1">
            <a:spLocks noGrp="1"/>
          </p:cNvSpPr>
          <p:nvPr>
            <p:ph type="body" sz="half" idx="1"/>
          </p:nvPr>
        </p:nvSpPr>
        <p:spPr>
          <a:xfrm>
            <a:off x="717180" y="975196"/>
            <a:ext cx="10422007" cy="11765608"/>
          </a:xfrm>
          <a:prstGeom prst="rect">
            <a:avLst/>
          </a:prstGeom>
        </p:spPr>
        <p:txBody>
          <a:bodyPr anchor="ctr"/>
          <a:lstStyle/>
          <a:p>
            <a:pPr marL="0" indent="0" algn="r" defTabSz="352043">
              <a:lnSpc>
                <a:spcPct val="120000"/>
              </a:lnSpc>
              <a:spcBef>
                <a:spcPts val="0"/>
              </a:spcBef>
              <a:buSzTx/>
              <a:buNone/>
              <a:defRPr sz="7700">
                <a:solidFill>
                  <a:srgbClr val="112357"/>
                </a:solidFill>
                <a:latin typeface="Brandon Grotesque Bold"/>
                <a:ea typeface="Brandon Grotesque Bold"/>
                <a:cs typeface="Brandon Grotesque Bold"/>
                <a:sym typeface="Brandon Grotesque Bold"/>
              </a:defRPr>
            </a:pPr>
            <a:r>
              <a:rPr dirty="0"/>
              <a:t>“</a:t>
            </a:r>
            <a:r>
              <a:rPr i="1" dirty="0"/>
              <a:t>And the things you have heard me say in the presence of many witnesses entrust to reliable people who will also be qualified </a:t>
            </a:r>
            <a:endParaRPr lang="en-US" i="1" dirty="0"/>
          </a:p>
          <a:p>
            <a:pPr marL="0" indent="0" algn="r" defTabSz="352043">
              <a:lnSpc>
                <a:spcPct val="120000"/>
              </a:lnSpc>
              <a:spcBef>
                <a:spcPts val="0"/>
              </a:spcBef>
              <a:buSzTx/>
              <a:buNone/>
              <a:defRPr sz="7700">
                <a:solidFill>
                  <a:srgbClr val="112357"/>
                </a:solidFill>
                <a:latin typeface="Brandon Grotesque Bold"/>
                <a:ea typeface="Brandon Grotesque Bold"/>
                <a:cs typeface="Brandon Grotesque Bold"/>
                <a:sym typeface="Brandon Grotesque Bold"/>
              </a:defRPr>
            </a:pPr>
            <a:r>
              <a:rPr i="1" dirty="0"/>
              <a:t>to teach others.</a:t>
            </a:r>
            <a:r>
              <a:rPr dirty="0"/>
              <a:t>”</a:t>
            </a:r>
          </a:p>
          <a:p>
            <a:pPr marL="0" indent="0" algn="r" defTabSz="352043">
              <a:lnSpc>
                <a:spcPct val="120000"/>
              </a:lnSpc>
              <a:spcBef>
                <a:spcPts val="0"/>
              </a:spcBef>
              <a:buSzTx/>
              <a:buNone/>
              <a:defRPr sz="7700">
                <a:solidFill>
                  <a:srgbClr val="112357"/>
                </a:solidFill>
                <a:latin typeface="Brandon Grotesque Bold"/>
                <a:ea typeface="Brandon Grotesque Bold"/>
                <a:cs typeface="Brandon Grotesque Bold"/>
                <a:sym typeface="Brandon Grotesque Bold"/>
              </a:defRPr>
            </a:pPr>
            <a:r>
              <a:rPr dirty="0"/>
              <a:t>2 Timothy 2:2</a:t>
            </a:r>
          </a:p>
        </p:txBody>
      </p:sp>
      <p:pic>
        <p:nvPicPr>
          <p:cNvPr id="191" name="Image" descr="Image"/>
          <p:cNvPicPr>
            <a:picLocks noChangeAspect="1"/>
          </p:cNvPicPr>
          <p:nvPr/>
        </p:nvPicPr>
        <p:blipFill>
          <a:blip r:embed="rId2"/>
          <a:stretch>
            <a:fillRect/>
          </a:stretch>
        </p:blipFill>
        <p:spPr>
          <a:xfrm>
            <a:off x="12187717" y="12566"/>
            <a:ext cx="23180305" cy="1369086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0" name="Leadership Character"/>
          <p:cNvSpPr txBox="1"/>
          <p:nvPr/>
        </p:nvSpPr>
        <p:spPr>
          <a:xfrm>
            <a:off x="1049856" y="0"/>
            <a:ext cx="12725965"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 Character</a:t>
            </a:r>
          </a:p>
        </p:txBody>
      </p:sp>
      <p:sp>
        <p:nvSpPr>
          <p:cNvPr id="181" name="Mentoring and Modeling Leadership Character"/>
          <p:cNvSpPr txBox="1"/>
          <p:nvPr/>
        </p:nvSpPr>
        <p:spPr>
          <a:xfrm>
            <a:off x="1049856" y="1582802"/>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Mentoring and Modeling Leadership Character</a:t>
            </a:r>
          </a:p>
        </p:txBody>
      </p:sp>
      <p:sp>
        <p:nvSpPr>
          <p:cNvPr id="182" name="“A person of leadership character has qualities or pattern of behavior that distinguishes them from people who are not leaders.”…"/>
          <p:cNvSpPr txBox="1">
            <a:spLocks noGrp="1"/>
          </p:cNvSpPr>
          <p:nvPr>
            <p:ph type="body" sz="half" idx="1"/>
          </p:nvPr>
        </p:nvSpPr>
        <p:spPr>
          <a:xfrm>
            <a:off x="428838" y="2385394"/>
            <a:ext cx="22783828" cy="3616063"/>
          </a:xfrm>
          <a:prstGeom prst="rect">
            <a:avLst/>
          </a:prstGeom>
        </p:spPr>
        <p:txBody>
          <a:bodyPr>
            <a:noAutofit/>
          </a:bodyPr>
          <a:lstStyle/>
          <a:p>
            <a:pPr marL="638923" indent="-469900" algn="ctr">
              <a:spcBef>
                <a:spcPts val="0"/>
              </a:spcBef>
              <a:buSzTx/>
              <a:buNone/>
              <a:defRPr spc="-140"/>
            </a:pPr>
            <a:endParaRPr lang="en-US" dirty="0"/>
          </a:p>
          <a:p>
            <a:pPr marL="638923" indent="-469900" algn="ctr">
              <a:spcBef>
                <a:spcPts val="0"/>
              </a:spcBef>
              <a:buSzTx/>
              <a:buNone/>
              <a:defRPr spc="-140"/>
            </a:pPr>
            <a:r>
              <a:rPr lang="en-US" dirty="0">
                <a:latin typeface="Brandon Grotesque Regular" panose="020B0503020203060202" pitchFamily="34" charset="77"/>
              </a:rPr>
              <a:t>How do we passionately and intentionally “teach” </a:t>
            </a:r>
          </a:p>
          <a:p>
            <a:pPr marL="638923" indent="-469900" algn="ctr">
              <a:spcBef>
                <a:spcPts val="0"/>
              </a:spcBef>
              <a:buSzTx/>
              <a:buNone/>
              <a:defRPr spc="-140"/>
            </a:pPr>
            <a:r>
              <a:rPr lang="en-US" dirty="0">
                <a:latin typeface="Brandon Grotesque Regular" panose="020B0503020203060202" pitchFamily="34" charset="77"/>
              </a:rPr>
              <a:t>leadership character to our students?</a:t>
            </a:r>
          </a:p>
          <a:p>
            <a:pPr marL="638923" indent="-469900" algn="ctr">
              <a:spcBef>
                <a:spcPts val="0"/>
              </a:spcBef>
              <a:buSzTx/>
              <a:buNone/>
              <a:defRPr spc="-140"/>
            </a:pPr>
            <a:endParaRPr lang="en-US" dirty="0"/>
          </a:p>
          <a:p>
            <a:pPr marL="638923" indent="-469900" algn="ctr">
              <a:spcBef>
                <a:spcPts val="0"/>
              </a:spcBef>
              <a:buSzTx/>
              <a:buNone/>
              <a:defRPr spc="-140"/>
            </a:pPr>
            <a:r>
              <a:rPr lang="en-US" dirty="0">
                <a:latin typeface="Brandon Grotesque Regular" panose="020B0503020203060202" pitchFamily="34" charset="77"/>
              </a:rPr>
              <a:t>Modeling </a:t>
            </a:r>
            <a:r>
              <a:rPr lang="en-US" sz="6000" dirty="0">
                <a:latin typeface="Brandon Grotesque Regular" panose="020B0503020203060202" pitchFamily="34" charset="77"/>
              </a:rPr>
              <a:t>is a primary method or process by which leaders “pass on” the fundamental character qualities and values needed in future leaders. We show by </a:t>
            </a:r>
            <a:r>
              <a:rPr lang="en-US" sz="6000" i="1" dirty="0">
                <a:latin typeface="Brandon Grotesque Regular" panose="020B0503020203060202" pitchFamily="34" charset="77"/>
              </a:rPr>
              <a:t>example</a:t>
            </a:r>
            <a:r>
              <a:rPr lang="en-US" sz="6000" dirty="0">
                <a:latin typeface="Brandon Grotesque Regular" panose="020B0503020203060202" pitchFamily="34" charset="77"/>
              </a:rPr>
              <a:t> the change we desire to produce in them.</a:t>
            </a:r>
          </a:p>
          <a:p>
            <a:pPr marL="638923" indent="-469900" algn="ctr">
              <a:spcBef>
                <a:spcPts val="0"/>
              </a:spcBef>
              <a:buSzTx/>
              <a:buNone/>
              <a:defRPr spc="-140"/>
            </a:pPr>
            <a:endParaRPr lang="en-US" dirty="0"/>
          </a:p>
          <a:p>
            <a:pPr marL="638923" indent="-469900" algn="ctr">
              <a:spcBef>
                <a:spcPts val="0"/>
              </a:spcBef>
              <a:buSzTx/>
              <a:buNone/>
              <a:defRPr spc="-140"/>
            </a:pPr>
            <a:r>
              <a:rPr lang="en-US" dirty="0"/>
              <a:t> </a:t>
            </a:r>
            <a:r>
              <a:rPr lang="en-US" i="1" dirty="0">
                <a:latin typeface="Brandon Grotesque Regular" panose="020B0503020203060202" pitchFamily="34" charset="77"/>
              </a:rPr>
              <a:t>Mentoring </a:t>
            </a:r>
            <a:r>
              <a:rPr lang="en-US" sz="6000" dirty="0">
                <a:latin typeface="Brandon Grotesque Regular" panose="020B0503020203060202" pitchFamily="34" charset="77"/>
              </a:rPr>
              <a:t>is an </a:t>
            </a:r>
            <a:r>
              <a:rPr lang="en-US" sz="6000" i="1" dirty="0">
                <a:latin typeface="Brandon Grotesque Regular" panose="020B0503020203060202" pitchFamily="34" charset="77"/>
              </a:rPr>
              <a:t>ongoing</a:t>
            </a:r>
            <a:r>
              <a:rPr lang="en-US" sz="6000" dirty="0">
                <a:latin typeface="Brandon Grotesque Regular" panose="020B0503020203060202" pitchFamily="34" charset="77"/>
              </a:rPr>
              <a:t> relationship in which the mentor helps others reach their God-given potential. A mentor communicates in word and deed that </a:t>
            </a:r>
            <a:r>
              <a:rPr lang="en-US" sz="6000" i="1" dirty="0">
                <a:latin typeface="Brandon Grotesque Regular" panose="020B0503020203060202" pitchFamily="34" charset="77"/>
              </a:rPr>
              <a:t>character is more important than comfort. </a:t>
            </a:r>
          </a:p>
        </p:txBody>
      </p:sp>
      <p:sp>
        <p:nvSpPr>
          <p:cNvPr id="183" name="“Leadership character engenders the trust of those we lead.”…"/>
          <p:cNvSpPr txBox="1"/>
          <p:nvPr/>
        </p:nvSpPr>
        <p:spPr>
          <a:xfrm>
            <a:off x="219717" y="6458657"/>
            <a:ext cx="22783828" cy="594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endParaRPr dirty="0"/>
          </a:p>
        </p:txBody>
      </p:sp>
    </p:spTree>
    <p:extLst>
      <p:ext uri="{BB962C8B-B14F-4D97-AF65-F5344CB8AC3E}">
        <p14:creationId xmlns:p14="http://schemas.microsoft.com/office/powerpoint/2010/main" val="8437968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Asking the Right Questions"/>
          <p:cNvSpPr txBox="1">
            <a:spLocks noGrp="1"/>
          </p:cNvSpPr>
          <p:nvPr>
            <p:ph type="title"/>
          </p:nvPr>
        </p:nvSpPr>
        <p:spPr>
          <a:xfrm>
            <a:off x="828694" y="3796818"/>
            <a:ext cx="22373111" cy="1309376"/>
          </a:xfrm>
          <a:prstGeom prst="rect">
            <a:avLst/>
          </a:prstGeom>
        </p:spPr>
        <p:txBody>
          <a:bodyPr>
            <a:noAutofit/>
          </a:bodyPr>
          <a:lstStyle>
            <a:lvl1pPr marL="762000" indent="-762000">
              <a:spcBef>
                <a:spcPts val="4500"/>
              </a:spcBef>
              <a:buSzPct val="100000"/>
              <a:buChar char="•"/>
              <a:defRPr sz="6000" b="0" spc="0">
                <a:solidFill>
                  <a:srgbClr val="000000"/>
                </a:solidFill>
                <a:latin typeface="Brandon Grotesque Medium"/>
                <a:ea typeface="Brandon Grotesque Medium"/>
                <a:cs typeface="Brandon Grotesque Medium"/>
                <a:sym typeface="Brandon Grotesque Medium"/>
              </a:defRPr>
            </a:lvl1pPr>
          </a:lstStyle>
          <a:p>
            <a:pPr marL="0" indent="0" algn="ctr">
              <a:buNone/>
            </a:pPr>
            <a:r>
              <a:rPr lang="en-US" sz="7000" dirty="0">
                <a:latin typeface="Brandon Grotesque Regular" panose="020B0503020203060202" pitchFamily="34" charset="77"/>
              </a:rPr>
              <a:t>Five Basic Mentoring Questions</a:t>
            </a:r>
            <a:br>
              <a:rPr lang="en-US" dirty="0"/>
            </a:br>
            <a:br>
              <a:rPr lang="en-US" dirty="0"/>
            </a:br>
            <a:endParaRPr dirty="0"/>
          </a:p>
        </p:txBody>
      </p:sp>
      <p:sp>
        <p:nvSpPr>
          <p:cNvPr id="194" name="Book Chapters"/>
          <p:cNvSpPr txBox="1"/>
          <p:nvPr/>
        </p:nvSpPr>
        <p:spPr>
          <a:xfrm>
            <a:off x="1049856" y="-84669"/>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Book Chapters</a:t>
            </a:r>
          </a:p>
        </p:txBody>
      </p:sp>
      <p:sp>
        <p:nvSpPr>
          <p:cNvPr id="195"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 Leadership Character</a:t>
            </a:r>
            <a:r>
              <a:rPr lang="en-US" dirty="0"/>
              <a:t> Mentoring Questions</a:t>
            </a:r>
            <a:endParaRPr dirty="0"/>
          </a:p>
        </p:txBody>
      </p:sp>
      <p:sp>
        <p:nvSpPr>
          <p:cNvPr id="196" name="Pursuing Character Formation"/>
          <p:cNvSpPr txBox="1"/>
          <p:nvPr/>
        </p:nvSpPr>
        <p:spPr>
          <a:xfrm>
            <a:off x="336884" y="5570781"/>
            <a:ext cx="23798463" cy="2044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500" dirty="0">
                <a:latin typeface="Brandon Grotesque Regular" panose="020B0503020203060202" pitchFamily="34" charset="77"/>
              </a:rPr>
              <a:t>What kind of future do you envision for your church or ministry assignment?</a:t>
            </a:r>
            <a:endParaRPr sz="5500" dirty="0">
              <a:latin typeface="Brandon Grotesque Regular" panose="020B0503020203060202" pitchFamily="34" charset="77"/>
            </a:endParaRPr>
          </a:p>
        </p:txBody>
      </p:sp>
      <p:sp>
        <p:nvSpPr>
          <p:cNvPr id="197" name="Moving from Vision to Action to Results (in the midst of conflict)"/>
          <p:cNvSpPr txBox="1"/>
          <p:nvPr/>
        </p:nvSpPr>
        <p:spPr>
          <a:xfrm>
            <a:off x="336884" y="8243738"/>
            <a:ext cx="23041671" cy="1309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500" dirty="0">
                <a:latin typeface="Brandon Grotesque Regular" panose="020B0503020203060202" pitchFamily="34" charset="77"/>
              </a:rPr>
              <a:t>How are you doing, personally? </a:t>
            </a:r>
            <a:endParaRPr sz="5500" dirty="0">
              <a:latin typeface="Brandon Grotesque Regular" panose="020B0503020203060202" pitchFamily="34" charset="77"/>
            </a:endParaRPr>
          </a:p>
        </p:txBody>
      </p:sp>
      <p:sp>
        <p:nvSpPr>
          <p:cNvPr id="198" name="Mentoring and Modeling Leadership Character"/>
          <p:cNvSpPr txBox="1"/>
          <p:nvPr/>
        </p:nvSpPr>
        <p:spPr>
          <a:xfrm>
            <a:off x="336884" y="6921433"/>
            <a:ext cx="24047116" cy="1309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500" dirty="0">
                <a:latin typeface="Brandon Grotesque Regular" panose="020B0503020203060202" pitchFamily="34" charset="77"/>
              </a:rPr>
              <a:t>What are your dreams for yourself or for the group for which you are responsible?</a:t>
            </a:r>
            <a:endParaRPr sz="5500" dirty="0">
              <a:latin typeface="Brandon Grotesque Regular" panose="020B0503020203060202" pitchFamily="34" charset="77"/>
            </a:endParaRPr>
          </a:p>
        </p:txBody>
      </p:sp>
      <p:sp>
        <p:nvSpPr>
          <p:cNvPr id="199" name="Watching the Words We Speak"/>
          <p:cNvSpPr txBox="1"/>
          <p:nvPr/>
        </p:nvSpPr>
        <p:spPr>
          <a:xfrm>
            <a:off x="379907" y="11212974"/>
            <a:ext cx="23020160" cy="130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500" dirty="0">
                <a:latin typeface="Brandon Grotesque Regular" panose="020B0503020203060202" pitchFamily="34" charset="77"/>
              </a:rPr>
              <a:t>How can I help you?</a:t>
            </a:r>
            <a:endParaRPr sz="5500" dirty="0">
              <a:latin typeface="Brandon Grotesque Regular" panose="020B0503020203060202" pitchFamily="34" charset="77"/>
            </a:endParaRPr>
          </a:p>
        </p:txBody>
      </p:sp>
      <p:sp>
        <p:nvSpPr>
          <p:cNvPr id="200" name="Cultivating the Character Quality of Acceptance"/>
          <p:cNvSpPr txBox="1"/>
          <p:nvPr/>
        </p:nvSpPr>
        <p:spPr>
          <a:xfrm>
            <a:off x="336885" y="9721892"/>
            <a:ext cx="23020160" cy="130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500" dirty="0">
                <a:latin typeface="Brandon Grotesque Regular" panose="020B0503020203060202" pitchFamily="34" charset="77"/>
              </a:rPr>
              <a:t>How are you progressing in your ministry assignment?</a:t>
            </a:r>
            <a:endParaRPr sz="5500" dirty="0">
              <a:latin typeface="Brandon Grotesque Regular" panose="020B0503020203060202" pitchFamily="34" charset="77"/>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Asking the Right Questions"/>
          <p:cNvSpPr txBox="1">
            <a:spLocks noGrp="1"/>
          </p:cNvSpPr>
          <p:nvPr>
            <p:ph type="title"/>
          </p:nvPr>
        </p:nvSpPr>
        <p:spPr>
          <a:xfrm>
            <a:off x="982138" y="3926220"/>
            <a:ext cx="22373111" cy="7745063"/>
          </a:xfrm>
          <a:prstGeom prst="rect">
            <a:avLst/>
          </a:prstGeom>
        </p:spPr>
        <p:txBody>
          <a:bodyPr>
            <a:noAutofit/>
          </a:bodyPr>
          <a:lstStyle>
            <a:lvl1pPr marL="762000" indent="-762000">
              <a:spcBef>
                <a:spcPts val="4500"/>
              </a:spcBef>
              <a:buSzPct val="100000"/>
              <a:buChar char="•"/>
              <a:defRPr sz="6000" b="0" spc="0">
                <a:solidFill>
                  <a:srgbClr val="000000"/>
                </a:solidFill>
                <a:latin typeface="Brandon Grotesque Medium"/>
                <a:ea typeface="Brandon Grotesque Medium"/>
                <a:cs typeface="Brandon Grotesque Medium"/>
                <a:sym typeface="Brandon Grotesque Medium"/>
              </a:defRPr>
            </a:lvl1pPr>
          </a:lstStyle>
          <a:p>
            <a:pPr marL="0" indent="0" algn="ctr">
              <a:buNone/>
            </a:pPr>
            <a:r>
              <a:rPr lang="en-US" dirty="0">
                <a:latin typeface="Brandon Grotesque Regular" panose="020B0503020203060202" pitchFamily="34" charset="77"/>
              </a:rPr>
              <a:t>“In the mentoring relationship, the frequently discussed mistakes of an emerging leader include these: </a:t>
            </a:r>
            <a:br>
              <a:rPr lang="en-US" dirty="0">
                <a:latin typeface="Brandon Grotesque Regular" panose="020B0503020203060202" pitchFamily="34" charset="77"/>
              </a:rPr>
            </a:br>
            <a:r>
              <a:rPr lang="en-US" i="1" dirty="0"/>
              <a:t>inconsistency, indecision, duplicity (saying one thing and doing another), lying, lack of staying power, </a:t>
            </a:r>
            <a:br>
              <a:rPr lang="en-US" i="1" dirty="0"/>
            </a:br>
            <a:r>
              <a:rPr lang="en-US" i="1" dirty="0"/>
              <a:t>talking too much, and disloyalty.</a:t>
            </a:r>
            <a:br>
              <a:rPr lang="en-US" dirty="0"/>
            </a:br>
            <a:br>
              <a:rPr lang="en-US" dirty="0"/>
            </a:br>
            <a:br>
              <a:rPr lang="en-US" dirty="0"/>
            </a:br>
            <a:r>
              <a:rPr lang="en-US" dirty="0">
                <a:latin typeface="Brandon Grotesque Regular" panose="020B0503020203060202" pitchFamily="34" charset="77"/>
              </a:rPr>
              <a:t>Some necessary alternatives to the above mistakes: </a:t>
            </a:r>
            <a:br>
              <a:rPr lang="en-US" dirty="0"/>
            </a:br>
            <a:r>
              <a:rPr lang="en-US" i="1" dirty="0"/>
              <a:t>consistency, decisiveness, integrity (what you say is what you do), honesty, tenacity, listening before speaking, and loyalty.”</a:t>
            </a:r>
            <a:endParaRPr i="1" dirty="0"/>
          </a:p>
        </p:txBody>
      </p:sp>
      <p:sp>
        <p:nvSpPr>
          <p:cNvPr id="194" name="Book Chapters"/>
          <p:cNvSpPr txBox="1"/>
          <p:nvPr/>
        </p:nvSpPr>
        <p:spPr>
          <a:xfrm>
            <a:off x="982138" y="-58994"/>
            <a:ext cx="12725965"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Book Chapters</a:t>
            </a:r>
          </a:p>
        </p:txBody>
      </p:sp>
      <p:sp>
        <p:nvSpPr>
          <p:cNvPr id="195"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196" name="Pursuing Character Formation"/>
          <p:cNvSpPr txBox="1"/>
          <p:nvPr/>
        </p:nvSpPr>
        <p:spPr>
          <a:xfrm>
            <a:off x="1005444" y="5131671"/>
            <a:ext cx="22373112" cy="130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pPr marL="0" indent="0">
              <a:buNone/>
            </a:pPr>
            <a:endParaRPr dirty="0"/>
          </a:p>
        </p:txBody>
      </p:sp>
      <p:sp>
        <p:nvSpPr>
          <p:cNvPr id="197" name="Moving from Vision to Action to Results (in the midst of conflict)"/>
          <p:cNvSpPr txBox="1"/>
          <p:nvPr/>
        </p:nvSpPr>
        <p:spPr>
          <a:xfrm>
            <a:off x="1005444" y="7641242"/>
            <a:ext cx="22373112" cy="1309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pPr marL="0" indent="0">
              <a:buNone/>
            </a:pPr>
            <a:endParaRPr dirty="0"/>
          </a:p>
        </p:txBody>
      </p:sp>
      <p:sp>
        <p:nvSpPr>
          <p:cNvPr id="198" name="Mentoring and Modeling Leadership Character"/>
          <p:cNvSpPr txBox="1"/>
          <p:nvPr/>
        </p:nvSpPr>
        <p:spPr>
          <a:xfrm>
            <a:off x="1005444" y="6280910"/>
            <a:ext cx="22373112" cy="1309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pPr marL="0" indent="0">
              <a:buNone/>
            </a:pPr>
            <a:endParaRPr dirty="0"/>
          </a:p>
        </p:txBody>
      </p:sp>
      <p:sp>
        <p:nvSpPr>
          <p:cNvPr id="199" name="Watching the Words We Speak"/>
          <p:cNvSpPr txBox="1"/>
          <p:nvPr/>
        </p:nvSpPr>
        <p:spPr>
          <a:xfrm>
            <a:off x="1005444" y="10361907"/>
            <a:ext cx="22373112" cy="130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endParaRPr dirty="0"/>
          </a:p>
        </p:txBody>
      </p:sp>
      <p:sp>
        <p:nvSpPr>
          <p:cNvPr id="200" name="Cultivating the Character Quality of Acceptance"/>
          <p:cNvSpPr txBox="1"/>
          <p:nvPr/>
        </p:nvSpPr>
        <p:spPr>
          <a:xfrm>
            <a:off x="1005445" y="9001574"/>
            <a:ext cx="22373111" cy="130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endParaRPr dirty="0"/>
          </a:p>
        </p:txBody>
      </p:sp>
    </p:spTree>
    <p:extLst>
      <p:ext uri="{BB962C8B-B14F-4D97-AF65-F5344CB8AC3E}">
        <p14:creationId xmlns:p14="http://schemas.microsoft.com/office/powerpoint/2010/main" val="22832499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Asking the Right Questions"/>
          <p:cNvSpPr txBox="1">
            <a:spLocks noGrp="1"/>
          </p:cNvSpPr>
          <p:nvPr>
            <p:ph type="title"/>
          </p:nvPr>
        </p:nvSpPr>
        <p:spPr>
          <a:xfrm>
            <a:off x="1005445" y="3451139"/>
            <a:ext cx="22373111" cy="1309376"/>
          </a:xfrm>
          <a:prstGeom prst="rect">
            <a:avLst/>
          </a:prstGeom>
        </p:spPr>
        <p:txBody>
          <a:bodyPr>
            <a:noAutofit/>
          </a:bodyPr>
          <a:lstStyle>
            <a:lvl1pPr marL="762000" indent="-762000">
              <a:spcBef>
                <a:spcPts val="4500"/>
              </a:spcBef>
              <a:buSzPct val="100000"/>
              <a:buChar char="•"/>
              <a:defRPr sz="6000" b="0" spc="0">
                <a:solidFill>
                  <a:srgbClr val="000000"/>
                </a:solidFill>
                <a:latin typeface="Brandon Grotesque Medium"/>
                <a:ea typeface="Brandon Grotesque Medium"/>
                <a:cs typeface="Brandon Grotesque Medium"/>
                <a:sym typeface="Brandon Grotesque Medium"/>
              </a:defRPr>
            </a:lvl1pPr>
          </a:lstStyle>
          <a:p>
            <a:pPr marL="0" indent="0" algn="ctr">
              <a:buNone/>
            </a:pPr>
            <a:r>
              <a:rPr lang="en-US" dirty="0"/>
              <a:t>Questions I asked periodically to the MVNU leadership team: </a:t>
            </a:r>
            <a:endParaRPr dirty="0"/>
          </a:p>
        </p:txBody>
      </p:sp>
      <p:sp>
        <p:nvSpPr>
          <p:cNvPr id="194" name="Book Chapters"/>
          <p:cNvSpPr txBox="1"/>
          <p:nvPr/>
        </p:nvSpPr>
        <p:spPr>
          <a:xfrm>
            <a:off x="1005444" y="-112051"/>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Book Chapters</a:t>
            </a:r>
          </a:p>
        </p:txBody>
      </p:sp>
      <p:sp>
        <p:nvSpPr>
          <p:cNvPr id="195"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196" name="Pursuing Character Formation"/>
          <p:cNvSpPr txBox="1"/>
          <p:nvPr/>
        </p:nvSpPr>
        <p:spPr>
          <a:xfrm>
            <a:off x="1005444" y="5131671"/>
            <a:ext cx="22373112" cy="130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000" dirty="0"/>
              <a:t>Has your faith been strengthened or weakened as a result of your work at MVNU?</a:t>
            </a:r>
            <a:endParaRPr sz="5000" dirty="0"/>
          </a:p>
        </p:txBody>
      </p:sp>
      <p:sp>
        <p:nvSpPr>
          <p:cNvPr id="197" name="Moving from Vision to Action to Results (in the midst of conflict)"/>
          <p:cNvSpPr txBox="1"/>
          <p:nvPr/>
        </p:nvSpPr>
        <p:spPr>
          <a:xfrm>
            <a:off x="1005444" y="7641242"/>
            <a:ext cx="22373112" cy="1309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000" dirty="0"/>
              <a:t>With which of the core MVNU values do you agree with most? Least? Which one needs strengthened or eliminated? Why do you work here?</a:t>
            </a:r>
          </a:p>
          <a:p>
            <a:pPr marL="0" indent="0">
              <a:buNone/>
            </a:pPr>
            <a:endParaRPr lang="en-US" sz="5000" dirty="0"/>
          </a:p>
        </p:txBody>
      </p:sp>
      <p:sp>
        <p:nvSpPr>
          <p:cNvPr id="198" name="Mentoring and Modeling Leadership Character"/>
          <p:cNvSpPr txBox="1"/>
          <p:nvPr/>
        </p:nvSpPr>
        <p:spPr>
          <a:xfrm>
            <a:off x="1005444" y="6280910"/>
            <a:ext cx="22373112" cy="1309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000" dirty="0"/>
              <a:t>In what ways do your spiritual gifts match the responsibilities assigned to you?</a:t>
            </a:r>
            <a:endParaRPr sz="5000" dirty="0"/>
          </a:p>
        </p:txBody>
      </p:sp>
      <p:sp>
        <p:nvSpPr>
          <p:cNvPr id="199" name="Watching the Words We Speak"/>
          <p:cNvSpPr txBox="1"/>
          <p:nvPr/>
        </p:nvSpPr>
        <p:spPr>
          <a:xfrm>
            <a:off x="1005444" y="10361907"/>
            <a:ext cx="22373112" cy="130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pPr marL="0" indent="0">
              <a:buNone/>
            </a:pPr>
            <a:endParaRPr dirty="0"/>
          </a:p>
        </p:txBody>
      </p:sp>
      <p:sp>
        <p:nvSpPr>
          <p:cNvPr id="200" name="Cultivating the Character Quality of Acceptance"/>
          <p:cNvSpPr txBox="1"/>
          <p:nvPr/>
        </p:nvSpPr>
        <p:spPr>
          <a:xfrm>
            <a:off x="1026955" y="9452565"/>
            <a:ext cx="22617071" cy="1309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762000" indent="-762000" algn="l">
              <a:lnSpc>
                <a:spcPct val="80000"/>
              </a:lnSpc>
              <a:spcBef>
                <a:spcPts val="4500"/>
              </a:spcBef>
              <a:buSzPct val="100000"/>
              <a:buChar char="•"/>
              <a:defRPr sz="6000">
                <a:solidFill>
                  <a:srgbClr val="000000"/>
                </a:solidFill>
                <a:latin typeface="Brandon Grotesque Medium"/>
                <a:ea typeface="Brandon Grotesque Medium"/>
                <a:cs typeface="Brandon Grotesque Medium"/>
                <a:sym typeface="Brandon Grotesque Medium"/>
              </a:defRPr>
            </a:lvl1pPr>
          </a:lstStyle>
          <a:p>
            <a:r>
              <a:rPr lang="en-US" sz="5000" dirty="0"/>
              <a:t>What questions do you have for me? How can I help you?</a:t>
            </a:r>
          </a:p>
          <a:p>
            <a:r>
              <a:rPr lang="en-US" sz="5000" dirty="0"/>
              <a:t>What would you like for me to consider or change?</a:t>
            </a:r>
          </a:p>
          <a:p>
            <a:pPr marL="0" indent="0">
              <a:buNone/>
            </a:pPr>
            <a:r>
              <a:rPr lang="en-US" sz="5000" dirty="0"/>
              <a:t>Mentoring agendas differ vastly according to need, purpose, time, money, and personnel. Be proactive, not reactive.</a:t>
            </a:r>
          </a:p>
          <a:p>
            <a:pPr marL="0" indent="0">
              <a:buNone/>
            </a:pPr>
            <a:endParaRPr sz="5000" dirty="0"/>
          </a:p>
        </p:txBody>
      </p:sp>
    </p:spTree>
    <p:extLst>
      <p:ext uri="{BB962C8B-B14F-4D97-AF65-F5344CB8AC3E}">
        <p14:creationId xmlns:p14="http://schemas.microsoft.com/office/powerpoint/2010/main" val="35037308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For the students and faculty you lead, you can become leadership role models who exemplify, in word and deed, the very character qualities and values you most admire in others."/>
          <p:cNvSpPr txBox="1">
            <a:spLocks noGrp="1"/>
          </p:cNvSpPr>
          <p:nvPr>
            <p:ph type="title"/>
          </p:nvPr>
        </p:nvSpPr>
        <p:spPr>
          <a:xfrm>
            <a:off x="1553555" y="3636179"/>
            <a:ext cx="20923389" cy="8656661"/>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r>
              <a:rPr dirty="0"/>
              <a:t>For the students you lead, </a:t>
            </a:r>
            <a:br>
              <a:rPr lang="en-US" dirty="0"/>
            </a:br>
            <a:r>
              <a:rPr dirty="0"/>
              <a:t>you can become</a:t>
            </a:r>
            <a:r>
              <a:rPr lang="en-US" dirty="0"/>
              <a:t> </a:t>
            </a:r>
            <a:r>
              <a:rPr dirty="0"/>
              <a:t>leadership role models </a:t>
            </a:r>
            <a:br>
              <a:rPr lang="en-US" dirty="0"/>
            </a:br>
            <a:r>
              <a:rPr dirty="0"/>
              <a:t>who exemplify, </a:t>
            </a:r>
            <a:br>
              <a:rPr lang="en-US" dirty="0"/>
            </a:br>
            <a:r>
              <a:rPr dirty="0"/>
              <a:t>in word and deed, </a:t>
            </a:r>
            <a:br>
              <a:rPr lang="en-US" dirty="0"/>
            </a:br>
            <a:r>
              <a:rPr dirty="0"/>
              <a:t>the very character qualities and values </a:t>
            </a:r>
            <a:br>
              <a:rPr lang="en-US" dirty="0"/>
            </a:br>
            <a:r>
              <a:rPr dirty="0"/>
              <a:t>you most admire in others.</a:t>
            </a:r>
            <a:br>
              <a:rPr lang="en-US" dirty="0"/>
            </a:br>
            <a:endParaRPr dirty="0"/>
          </a:p>
        </p:txBody>
      </p:sp>
      <p:sp>
        <p:nvSpPr>
          <p:cNvPr id="222" name="The Thesis of Chapter Three"/>
          <p:cNvSpPr txBox="1"/>
          <p:nvPr/>
        </p:nvSpPr>
        <p:spPr>
          <a:xfrm>
            <a:off x="813882" y="-26561"/>
            <a:ext cx="16083112"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The Thesis</a:t>
            </a:r>
          </a:p>
        </p:txBody>
      </p:sp>
      <p:sp>
        <p:nvSpPr>
          <p:cNvPr id="223" name="Mentoring and Modeling Leadership Character"/>
          <p:cNvSpPr txBox="1"/>
          <p:nvPr/>
        </p:nvSpPr>
        <p:spPr>
          <a:xfrm>
            <a:off x="813882"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Mentoring and Modeling Leadership Character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For the students and faculty you lead, you can become leadership role models who exemplify, in word and deed, the very character qualities and values you most admire in others."/>
          <p:cNvSpPr txBox="1">
            <a:spLocks noGrp="1"/>
          </p:cNvSpPr>
          <p:nvPr>
            <p:ph type="title"/>
          </p:nvPr>
        </p:nvSpPr>
        <p:spPr>
          <a:xfrm>
            <a:off x="1553555" y="3784891"/>
            <a:ext cx="20923389" cy="8800141"/>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r>
              <a:rPr lang="en-US" dirty="0"/>
              <a:t>“Christian leadership </a:t>
            </a:r>
            <a:br>
              <a:rPr lang="en-US" dirty="0"/>
            </a:br>
            <a:r>
              <a:rPr lang="en-US" dirty="0"/>
              <a:t>begins with humble service to others </a:t>
            </a:r>
            <a:br>
              <a:rPr lang="en-US" dirty="0"/>
            </a:br>
            <a:r>
              <a:rPr lang="en-US" dirty="0"/>
              <a:t>to enable them, through teaching and example, </a:t>
            </a:r>
            <a:br>
              <a:rPr lang="en-US" dirty="0"/>
            </a:br>
            <a:r>
              <a:rPr lang="en-US" dirty="0"/>
              <a:t>to live their lives under the Lordship of Christ, </a:t>
            </a:r>
            <a:br>
              <a:rPr lang="en-US" dirty="0"/>
            </a:br>
            <a:r>
              <a:rPr lang="en-US" dirty="0"/>
              <a:t>to understand, accept, and fulfill </a:t>
            </a:r>
            <a:br>
              <a:rPr lang="en-US" dirty="0"/>
            </a:br>
            <a:r>
              <a:rPr lang="en-US" dirty="0"/>
              <a:t>their ministry to each other and  </a:t>
            </a:r>
            <a:br>
              <a:rPr lang="en-US" dirty="0"/>
            </a:br>
            <a:r>
              <a:rPr lang="en-US" dirty="0"/>
              <a:t>their mission to the world.”</a:t>
            </a:r>
            <a:br>
              <a:rPr lang="en-US" dirty="0"/>
            </a:br>
            <a:br>
              <a:rPr lang="en-US" dirty="0"/>
            </a:br>
            <a:r>
              <a:rPr lang="en-US" sz="5000" dirty="0"/>
              <a:t>End of Session One.</a:t>
            </a:r>
            <a:endParaRPr sz="5000" dirty="0"/>
          </a:p>
        </p:txBody>
      </p:sp>
      <p:sp>
        <p:nvSpPr>
          <p:cNvPr id="222" name="The Thesis of Chapter Three"/>
          <p:cNvSpPr txBox="1"/>
          <p:nvPr/>
        </p:nvSpPr>
        <p:spPr>
          <a:xfrm>
            <a:off x="1049856" y="-42778"/>
            <a:ext cx="16083112"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lang="en-US" dirty="0"/>
              <a:t>A Definition of Leadership</a:t>
            </a:r>
            <a:endParaRPr dirty="0"/>
          </a:p>
        </p:txBody>
      </p:sp>
      <p:sp>
        <p:nvSpPr>
          <p:cNvPr id="223"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Tree>
    <p:extLst>
      <p:ext uri="{BB962C8B-B14F-4D97-AF65-F5344CB8AC3E}">
        <p14:creationId xmlns:p14="http://schemas.microsoft.com/office/powerpoint/2010/main" val="138435708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 name="“…leading others begins with leading myself.”"/>
          <p:cNvSpPr txBox="1">
            <a:spLocks noGrp="1"/>
          </p:cNvSpPr>
          <p:nvPr>
            <p:ph type="title"/>
          </p:nvPr>
        </p:nvSpPr>
        <p:spPr>
          <a:xfrm>
            <a:off x="6519157" y="8349915"/>
            <a:ext cx="10575665" cy="4836695"/>
          </a:xfrm>
          <a:prstGeom prst="rect">
            <a:avLst/>
          </a:prstGeom>
        </p:spPr>
        <p:txBody>
          <a:bodyPr>
            <a:normAutofit/>
          </a:bodyPr>
          <a:lstStyle>
            <a:lvl1pPr algn="ctr">
              <a:lnSpc>
                <a:spcPct val="90000"/>
              </a:lnSpc>
              <a:spcBef>
                <a:spcPts val="4500"/>
              </a:spcBef>
              <a:defRPr sz="7000" b="0" spc="0">
                <a:solidFill>
                  <a:srgbClr val="000000"/>
                </a:solidFill>
                <a:latin typeface="Brandon Grotesque Light"/>
                <a:ea typeface="Brandon Grotesque Light"/>
                <a:cs typeface="Brandon Grotesque Light"/>
                <a:sym typeface="Brandon Grotesque Light"/>
              </a:defRPr>
            </a:lvl1pPr>
          </a:lstStyle>
          <a:p>
            <a:r>
              <a:rPr lang="en-US" dirty="0">
                <a:latin typeface="Brandon Grotesque Regular" panose="020B0503020203060202" pitchFamily="34" charset="77"/>
              </a:rPr>
              <a:t>The Joy and Pain </a:t>
            </a:r>
            <a:br>
              <a:rPr lang="en-US" dirty="0">
                <a:latin typeface="Brandon Grotesque Regular" panose="020B0503020203060202" pitchFamily="34" charset="77"/>
              </a:rPr>
            </a:br>
            <a:r>
              <a:rPr lang="en-US" dirty="0">
                <a:latin typeface="Brandon Grotesque Regular" panose="020B0503020203060202" pitchFamily="34" charset="77"/>
              </a:rPr>
              <a:t>of Leadership!</a:t>
            </a:r>
            <a:br>
              <a:rPr lang="en-US" dirty="0">
                <a:latin typeface="Brandon Grotesque Regular" panose="020B0503020203060202" pitchFamily="34" charset="77"/>
              </a:rPr>
            </a:br>
            <a:br>
              <a:rPr lang="en-US" dirty="0">
                <a:latin typeface="Brandon Grotesque Regular" panose="020B0503020203060202" pitchFamily="34" charset="77"/>
              </a:rPr>
            </a:br>
            <a:endParaRPr sz="4800" dirty="0">
              <a:latin typeface="Brandon Grotesque Regular" panose="020B0503020203060202" pitchFamily="34" charset="77"/>
            </a:endParaRPr>
          </a:p>
        </p:txBody>
      </p:sp>
      <p:sp>
        <p:nvSpPr>
          <p:cNvPr id="169" name="2. Myanmar Evangelical…"/>
          <p:cNvSpPr txBox="1"/>
          <p:nvPr/>
        </p:nvSpPr>
        <p:spPr>
          <a:xfrm>
            <a:off x="5625920" y="5456903"/>
            <a:ext cx="13132160" cy="3695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r>
              <a:rPr lang="en-US" dirty="0"/>
              <a:t>Leadership Character </a:t>
            </a:r>
          </a:p>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r>
              <a:rPr lang="en-US" dirty="0"/>
              <a:t>and Conflict:</a:t>
            </a:r>
            <a:endParaRPr dirty="0"/>
          </a:p>
        </p:txBody>
      </p:sp>
      <p:sp>
        <p:nvSpPr>
          <p:cNvPr id="170" name="Two Personal Vignettes"/>
          <p:cNvSpPr txBox="1"/>
          <p:nvPr/>
        </p:nvSpPr>
        <p:spPr>
          <a:xfrm>
            <a:off x="5829017" y="2302945"/>
            <a:ext cx="12725966" cy="226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lang="en-US" dirty="0"/>
              <a:t>Session Two</a:t>
            </a:r>
            <a:endParaRPr dirty="0"/>
          </a:p>
        </p:txBody>
      </p:sp>
    </p:spTree>
    <p:extLst>
      <p:ext uri="{BB962C8B-B14F-4D97-AF65-F5344CB8AC3E}">
        <p14:creationId xmlns:p14="http://schemas.microsoft.com/office/powerpoint/2010/main" val="28668169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Title 1"/>
          <p:cNvSpPr txBox="1">
            <a:spLocks noGrp="1"/>
          </p:cNvSpPr>
          <p:nvPr>
            <p:ph type="title"/>
          </p:nvPr>
        </p:nvSpPr>
        <p:spPr>
          <a:xfrm>
            <a:off x="3321923" y="-2570322"/>
            <a:ext cx="18014078" cy="3950936"/>
          </a:xfrm>
          <a:prstGeom prst="rect">
            <a:avLst/>
          </a:prstGeom>
        </p:spPr>
        <p:txBody>
          <a:bodyPr/>
          <a:lstStyle/>
          <a:p>
            <a:pPr defTabSz="749808">
              <a:defRPr sz="2700"/>
            </a:pPr>
            <a:br>
              <a:rPr dirty="0"/>
            </a:br>
            <a:endParaRPr dirty="0"/>
          </a:p>
        </p:txBody>
      </p:sp>
      <p:sp>
        <p:nvSpPr>
          <p:cNvPr id="211" name="Text Placeholder 2"/>
          <p:cNvSpPr txBox="1">
            <a:spLocks noGrp="1"/>
          </p:cNvSpPr>
          <p:nvPr>
            <p:ph type="body" idx="1"/>
          </p:nvPr>
        </p:nvSpPr>
        <p:spPr>
          <a:xfrm>
            <a:off x="6834360" y="1128533"/>
            <a:ext cx="14181420" cy="11458934"/>
          </a:xfrm>
          <a:prstGeom prst="rect">
            <a:avLst/>
          </a:prstGeom>
        </p:spPr>
        <p:txBody>
          <a:bodyPr>
            <a:normAutofit fontScale="92500" lnSpcReduction="20000"/>
          </a:bodyPr>
          <a:lstStyle/>
          <a:p>
            <a:pPr marL="0" indent="0" algn="ctr" defTabSz="850390">
              <a:lnSpc>
                <a:spcPct val="90000"/>
              </a:lnSpc>
              <a:spcBef>
                <a:spcPts val="1200"/>
              </a:spcBef>
              <a:buSzTx/>
              <a:buNone/>
              <a:defRPr sz="3348" b="1" spc="139">
                <a:latin typeface="Raleway-Bold"/>
                <a:ea typeface="Raleway-Bold"/>
                <a:cs typeface="Raleway-Bold"/>
                <a:sym typeface="Raleway-Bold"/>
              </a:defRPr>
            </a:pPr>
            <a:endParaRPr dirty="0"/>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10400" i="1" spc="278" dirty="0">
                <a:solidFill>
                  <a:schemeClr val="tx1"/>
                </a:solidFill>
                <a:latin typeface="Brandon Grotesque Regular" panose="020B0503020203060202" pitchFamily="34" charset="77"/>
              </a:rPr>
              <a:t>Nurturing Leadership Character</a:t>
            </a:r>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9400" i="1" spc="278" dirty="0">
                <a:solidFill>
                  <a:srgbClr val="FF0000"/>
                </a:solidFill>
                <a:latin typeface="Brandon Grotesque Regular" panose="020B0503020203060202" pitchFamily="34" charset="77"/>
              </a:rPr>
              <a:t>Session Two</a:t>
            </a:r>
          </a:p>
          <a:p>
            <a:pPr marL="0" indent="0" algn="ctr" defTabSz="850390">
              <a:lnSpc>
                <a:spcPct val="90000"/>
              </a:lnSpc>
              <a:spcBef>
                <a:spcPts val="1200"/>
              </a:spcBef>
              <a:buSzTx/>
              <a:buNone/>
              <a:defRPr sz="3348" b="1" spc="93">
                <a:latin typeface="Raleway-Bold"/>
                <a:ea typeface="Raleway-Bold"/>
                <a:cs typeface="Raleway-Bold"/>
                <a:sym typeface="Raleway-Bold"/>
              </a:defRPr>
            </a:pPr>
            <a:endParaRPr lang="en-US" sz="10400" spc="278" dirty="0">
              <a:solidFill>
                <a:srgbClr val="FF0000"/>
              </a:solidFill>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10400" spc="278" dirty="0">
                <a:solidFill>
                  <a:schemeClr val="tx1"/>
                </a:solidFill>
                <a:latin typeface="Brandon Grotesque Regular" panose="020B0503020203060202" pitchFamily="34" charset="77"/>
              </a:rPr>
              <a:t>Leadership Character </a:t>
            </a:r>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10400" spc="278" dirty="0">
                <a:solidFill>
                  <a:schemeClr val="tx1"/>
                </a:solidFill>
                <a:latin typeface="Brandon Grotesque Regular" panose="020B0503020203060202" pitchFamily="34" charset="77"/>
              </a:rPr>
              <a:t>And Conflict:</a:t>
            </a:r>
          </a:p>
          <a:p>
            <a:pPr marL="0" indent="0" algn="ctr" defTabSz="850390">
              <a:lnSpc>
                <a:spcPct val="90000"/>
              </a:lnSpc>
              <a:spcBef>
                <a:spcPts val="1200"/>
              </a:spcBef>
              <a:buSzTx/>
              <a:buNone/>
              <a:defRPr sz="3348" b="1" spc="93">
                <a:latin typeface="Raleway-Bold"/>
                <a:ea typeface="Raleway-Bold"/>
                <a:cs typeface="Raleway-Bold"/>
                <a:sym typeface="Raleway-Bold"/>
              </a:defRPr>
            </a:pPr>
            <a:endParaRPr lang="en-US" sz="10400" spc="278" dirty="0">
              <a:solidFill>
                <a:srgbClr val="FF0000"/>
              </a:solidFill>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10400" spc="278" dirty="0">
                <a:solidFill>
                  <a:schemeClr val="tx1"/>
                </a:solidFill>
                <a:latin typeface="Brandon Grotesque Regular" panose="020B0503020203060202" pitchFamily="34" charset="77"/>
              </a:rPr>
              <a:t>The </a:t>
            </a:r>
            <a:r>
              <a:rPr lang="en-US" sz="10400" i="1" spc="278" dirty="0">
                <a:solidFill>
                  <a:schemeClr val="tx1"/>
                </a:solidFill>
                <a:latin typeface="Brandon Grotesque Regular" panose="020B0503020203060202" pitchFamily="34" charset="77"/>
              </a:rPr>
              <a:t>Joy</a:t>
            </a:r>
            <a:r>
              <a:rPr lang="en-US" sz="10400" spc="278" dirty="0">
                <a:solidFill>
                  <a:schemeClr val="tx1"/>
                </a:solidFill>
                <a:latin typeface="Brandon Grotesque Regular" panose="020B0503020203060202" pitchFamily="34" charset="77"/>
              </a:rPr>
              <a:t> and </a:t>
            </a:r>
            <a:r>
              <a:rPr lang="en-US" sz="10400" i="1" spc="278" dirty="0">
                <a:solidFill>
                  <a:schemeClr val="tx1"/>
                </a:solidFill>
                <a:latin typeface="Brandon Grotesque Regular" panose="020B0503020203060202" pitchFamily="34" charset="77"/>
              </a:rPr>
              <a:t>Pain</a:t>
            </a:r>
            <a:r>
              <a:rPr lang="en-US" sz="10400" spc="278" dirty="0">
                <a:solidFill>
                  <a:schemeClr val="tx1"/>
                </a:solidFill>
                <a:latin typeface="Brandon Grotesque Regular" panose="020B0503020203060202" pitchFamily="34" charset="77"/>
              </a:rPr>
              <a:t> </a:t>
            </a:r>
          </a:p>
          <a:p>
            <a:pPr marL="0" indent="0" algn="ctr" defTabSz="850390">
              <a:lnSpc>
                <a:spcPct val="90000"/>
              </a:lnSpc>
              <a:spcBef>
                <a:spcPts val="1200"/>
              </a:spcBef>
              <a:buSzTx/>
              <a:buNone/>
              <a:defRPr sz="3348" b="1" spc="93">
                <a:latin typeface="Raleway-Bold"/>
                <a:ea typeface="Raleway-Bold"/>
                <a:cs typeface="Raleway-Bold"/>
                <a:sym typeface="Raleway-Bold"/>
              </a:defRPr>
            </a:pPr>
            <a:r>
              <a:rPr lang="en-US" sz="10400" spc="278" dirty="0">
                <a:solidFill>
                  <a:schemeClr val="tx1"/>
                </a:solidFill>
                <a:latin typeface="Brandon Grotesque Regular" panose="020B0503020203060202" pitchFamily="34" charset="77"/>
              </a:rPr>
              <a:t>in Leadership</a:t>
            </a:r>
            <a:endParaRPr sz="10400" spc="278" dirty="0">
              <a:solidFill>
                <a:schemeClr val="tx1"/>
              </a:solidFill>
              <a:latin typeface="Brandon Grotesque Regular" panose="020B0503020203060202" pitchFamily="34" charset="77"/>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8" name="Two Personal Vignettes"/>
          <p:cNvSpPr txBox="1"/>
          <p:nvPr/>
        </p:nvSpPr>
        <p:spPr>
          <a:xfrm>
            <a:off x="5829017" y="649705"/>
            <a:ext cx="12725966" cy="3914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lang="en-US" dirty="0"/>
              <a:t>Three Sessions</a:t>
            </a:r>
            <a:endParaRPr dirty="0"/>
          </a:p>
        </p:txBody>
      </p:sp>
      <p:sp>
        <p:nvSpPr>
          <p:cNvPr id="159" name="1. MVNU Alumnus Letter"/>
          <p:cNvSpPr txBox="1"/>
          <p:nvPr/>
        </p:nvSpPr>
        <p:spPr>
          <a:xfrm>
            <a:off x="5976408" y="4924689"/>
            <a:ext cx="12431184" cy="56548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lnSpcReduction="20000"/>
          </a:bodyPr>
          <a:lstStyle>
            <a:lvl1pPr>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lang="en-US" dirty="0"/>
              <a:t>Session One: The </a:t>
            </a:r>
            <a:r>
              <a:rPr lang="en-US" i="1" dirty="0"/>
              <a:t>Need</a:t>
            </a:r>
            <a:r>
              <a:rPr lang="en-US" dirty="0"/>
              <a:t> for Leadership Character</a:t>
            </a:r>
          </a:p>
          <a:p>
            <a:r>
              <a:rPr lang="en-US" dirty="0"/>
              <a:t>Session Two: Leadership Character and </a:t>
            </a:r>
            <a:r>
              <a:rPr lang="en-US" i="1" dirty="0"/>
              <a:t>Conflict</a:t>
            </a:r>
          </a:p>
          <a:p>
            <a:r>
              <a:rPr lang="en-US" dirty="0"/>
              <a:t>Session Three: How to Nurture Leadership Character </a:t>
            </a:r>
            <a:endParaRPr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0" name="Title 1"/>
          <p:cNvSpPr txBox="1">
            <a:spLocks noGrp="1"/>
          </p:cNvSpPr>
          <p:nvPr>
            <p:ph type="title"/>
          </p:nvPr>
        </p:nvSpPr>
        <p:spPr>
          <a:xfrm>
            <a:off x="3321923" y="-2570322"/>
            <a:ext cx="18014078" cy="3950936"/>
          </a:xfrm>
          <a:prstGeom prst="rect">
            <a:avLst/>
          </a:prstGeom>
        </p:spPr>
        <p:txBody>
          <a:bodyPr/>
          <a:lstStyle/>
          <a:p>
            <a:pPr defTabSz="749808">
              <a:defRPr sz="2700"/>
            </a:pPr>
            <a:br>
              <a:rPr dirty="0"/>
            </a:br>
            <a:endParaRPr dirty="0"/>
          </a:p>
        </p:txBody>
      </p:sp>
      <p:sp>
        <p:nvSpPr>
          <p:cNvPr id="211" name="Text Placeholder 2"/>
          <p:cNvSpPr txBox="1">
            <a:spLocks noGrp="1"/>
          </p:cNvSpPr>
          <p:nvPr>
            <p:ph type="body" idx="1"/>
          </p:nvPr>
        </p:nvSpPr>
        <p:spPr>
          <a:xfrm>
            <a:off x="6913957" y="914400"/>
            <a:ext cx="16018231" cy="11887200"/>
          </a:xfrm>
          <a:prstGeom prst="rect">
            <a:avLst/>
          </a:prstGeom>
        </p:spPr>
        <p:txBody>
          <a:bodyPr>
            <a:normAutofit/>
          </a:bodyPr>
          <a:lstStyle/>
          <a:p>
            <a:pPr marL="0" indent="0" algn="ctr" defTabSz="850390">
              <a:lnSpc>
                <a:spcPct val="90000"/>
              </a:lnSpc>
              <a:spcBef>
                <a:spcPts val="1200"/>
              </a:spcBef>
              <a:buSzTx/>
              <a:buNone/>
              <a:defRPr sz="3348" b="1" spc="139">
                <a:latin typeface="Raleway-Bold"/>
                <a:ea typeface="Raleway-Bold"/>
                <a:cs typeface="Raleway-Bold"/>
                <a:sym typeface="Raleway-Bold"/>
              </a:defRPr>
            </a:pPr>
            <a:endParaRPr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400" dirty="0">
                <a:solidFill>
                  <a:srgbClr val="FF0000"/>
                </a:solidFill>
                <a:latin typeface="Brandon Grotesque Regular" panose="020B0503020203060202" pitchFamily="34" charset="77"/>
              </a:rPr>
              <a:t>SEVEN “ANCHORS”</a:t>
            </a:r>
            <a:endParaRPr lang="en-US" sz="8400" dirty="0">
              <a:solidFill>
                <a:srgbClr val="FF0000"/>
              </a:solidFill>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endParaRPr sz="7200" spc="278" dirty="0">
              <a:solidFill>
                <a:srgbClr val="FF0000"/>
              </a:solidFill>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000" dirty="0">
                <a:latin typeface="Brandon Grotesque Regular" panose="020B0503020203060202" pitchFamily="34" charset="77"/>
              </a:rPr>
              <a:t>hold servant leaders steady</a:t>
            </a:r>
            <a:endParaRPr lang="en-US" sz="8000"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endParaRPr lang="en-US" sz="8000"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000" dirty="0">
                <a:latin typeface="Brandon Grotesque Regular" panose="020B0503020203060202" pitchFamily="34" charset="77"/>
              </a:rPr>
              <a:t> as</a:t>
            </a:r>
            <a:r>
              <a:rPr lang="en-US" sz="8000" dirty="0">
                <a:latin typeface="Brandon Grotesque Regular" panose="020B0503020203060202" pitchFamily="34" charset="77"/>
              </a:rPr>
              <a:t> </a:t>
            </a:r>
            <a:r>
              <a:rPr sz="8000" dirty="0">
                <a:latin typeface="Brandon Grotesque Regular" panose="020B0503020203060202" pitchFamily="34" charset="77"/>
              </a:rPr>
              <a:t>we lead decisively and faithfully</a:t>
            </a:r>
            <a:endParaRPr lang="en-US" sz="8000"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000" dirty="0">
                <a:latin typeface="Brandon Grotesque Regular" panose="020B0503020203060202" pitchFamily="34" charset="77"/>
              </a:rPr>
              <a:t> </a:t>
            </a:r>
            <a:endParaRPr sz="8000" spc="278"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000" dirty="0">
                <a:latin typeface="Brandon Grotesque Regular" panose="020B0503020203060202" pitchFamily="34" charset="77"/>
              </a:rPr>
              <a:t>in the tensions and transitions</a:t>
            </a:r>
            <a:endParaRPr lang="en-US" sz="8000"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endParaRPr lang="en-US" sz="8000" dirty="0">
              <a:latin typeface="Brandon Grotesque Regular" panose="020B0503020203060202" pitchFamily="34" charset="77"/>
            </a:endParaRPr>
          </a:p>
          <a:p>
            <a:pPr marL="0" indent="0" algn="ctr" defTabSz="850390">
              <a:lnSpc>
                <a:spcPct val="90000"/>
              </a:lnSpc>
              <a:spcBef>
                <a:spcPts val="1200"/>
              </a:spcBef>
              <a:buSzTx/>
              <a:buNone/>
              <a:defRPr sz="3348" b="1" spc="93">
                <a:latin typeface="Raleway-Bold"/>
                <a:ea typeface="Raleway-Bold"/>
                <a:cs typeface="Raleway-Bold"/>
                <a:sym typeface="Raleway-Bold"/>
              </a:defRPr>
            </a:pPr>
            <a:r>
              <a:rPr sz="8000" dirty="0">
                <a:latin typeface="Brandon Grotesque Regular" panose="020B0503020203060202" pitchFamily="34" charset="77"/>
              </a:rPr>
              <a:t> of our leadership responsibilities.</a:t>
            </a:r>
          </a:p>
        </p:txBody>
      </p:sp>
    </p:spTree>
    <p:extLst>
      <p:ext uri="{BB962C8B-B14F-4D97-AF65-F5344CB8AC3E}">
        <p14:creationId xmlns:p14="http://schemas.microsoft.com/office/powerpoint/2010/main" val="40450120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3" name="Title 1"/>
          <p:cNvSpPr txBox="1"/>
          <p:nvPr/>
        </p:nvSpPr>
        <p:spPr>
          <a:xfrm>
            <a:off x="3048000" y="871446"/>
            <a:ext cx="182880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45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THE JOY OF LEADERSHIP</a:t>
            </a:r>
          </a:p>
        </p:txBody>
      </p:sp>
      <p:pic>
        <p:nvPicPr>
          <p:cNvPr id="214" name="fig5.png" descr="fig5.png"/>
          <p:cNvPicPr>
            <a:picLocks noChangeAspect="1"/>
          </p:cNvPicPr>
          <p:nvPr/>
        </p:nvPicPr>
        <p:blipFill>
          <a:blip r:embed="rId4"/>
          <a:stretch>
            <a:fillRect/>
          </a:stretch>
        </p:blipFill>
        <p:spPr>
          <a:xfrm>
            <a:off x="10619865" y="2368681"/>
            <a:ext cx="3144270" cy="78445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18" name="Title 1"/>
          <p:cNvSpPr txBox="1"/>
          <p:nvPr/>
        </p:nvSpPr>
        <p:spPr>
          <a:xfrm>
            <a:off x="3048000" y="871446"/>
            <a:ext cx="182880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45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THE JOY OF LEADERSHIP</a:t>
            </a:r>
          </a:p>
        </p:txBody>
      </p:sp>
      <p:pic>
        <p:nvPicPr>
          <p:cNvPr id="219" name="Picture 1" descr="Picture 1"/>
          <p:cNvPicPr>
            <a:picLocks noChangeAspect="1"/>
          </p:cNvPicPr>
          <p:nvPr/>
        </p:nvPicPr>
        <p:blipFill>
          <a:blip r:embed="rId4"/>
          <a:stretch>
            <a:fillRect/>
          </a:stretch>
        </p:blipFill>
        <p:spPr>
          <a:xfrm>
            <a:off x="10396738" y="2614341"/>
            <a:ext cx="6446340" cy="771239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4"/>
          <a:stretch>
            <a:fillRect/>
          </a:stretch>
        </p:blipFill>
        <p:spPr>
          <a:xfrm>
            <a:off x="1352715" y="-104382"/>
            <a:ext cx="20033094" cy="13924764"/>
          </a:xfrm>
          <a:prstGeom prst="rect">
            <a:avLst/>
          </a:prstGeom>
          <a:ln w="12700">
            <a:miter lim="400000"/>
          </a:ln>
        </p:spPr>
      </p:pic>
      <p:sp>
        <p:nvSpPr>
          <p:cNvPr id="224" name="Title 1"/>
          <p:cNvSpPr txBox="1"/>
          <p:nvPr/>
        </p:nvSpPr>
        <p:spPr>
          <a:xfrm>
            <a:off x="1352714" y="8541034"/>
            <a:ext cx="19983292" cy="2831536"/>
          </a:xfrm>
          <a:prstGeom prst="rect">
            <a:avLst/>
          </a:prstGeom>
          <a:solidFill>
            <a:srgbClr val="FFFFFF">
              <a:alpha val="93041"/>
            </a:srgbClr>
          </a:solidFill>
          <a:ln w="12700">
            <a:miter lim="400000"/>
          </a:ln>
          <a:extLst>
            <a:ext uri="{C572A759-6A51-4108-AA02-DFA0A04FC94B}">
              <ma14:wrappingTextBoxFlag xmlns:ma14="http://schemas.microsoft.com/office/mac/drawingml/2011/main" xmlns="" val="1"/>
            </a:ext>
          </a:extLst>
        </p:spPr>
        <p:txBody>
          <a:bodyPr wrap="square" lIns="91436" tIns="91436" rIns="91436" bIns="91436" anchor="ctr">
            <a:spAutoFit/>
          </a:bodyPr>
          <a:lstStyle/>
          <a:p>
            <a:pPr defTabSz="914400">
              <a:defRPr sz="5000">
                <a:latin typeface="Trajan Pro"/>
                <a:ea typeface="Trajan Pro"/>
                <a:cs typeface="Trajan Pro"/>
                <a:sym typeface="Trajan Pro"/>
              </a:defRPr>
            </a:pPr>
            <a:r>
              <a:rPr sz="10000" dirty="0">
                <a:solidFill>
                  <a:srgbClr val="000000"/>
                </a:solidFill>
                <a:latin typeface="Trajan Pro"/>
                <a:sym typeface="Trajan Pro"/>
              </a:rPr>
              <a:t>“</a:t>
            </a:r>
            <a:r>
              <a:rPr sz="7200" dirty="0">
                <a:solidFill>
                  <a:srgbClr val="000000"/>
                </a:solidFill>
                <a:latin typeface="Brandon Grotesque Regular" panose="020B0503020203060202" pitchFamily="34" charset="77"/>
                <a:sym typeface="Trajan Pro"/>
              </a:rPr>
              <a:t>Blessed is the LEADER </a:t>
            </a:r>
          </a:p>
          <a:p>
            <a:pPr defTabSz="914400">
              <a:defRPr sz="5000">
                <a:latin typeface="Trajan Pro"/>
                <a:ea typeface="Trajan Pro"/>
                <a:cs typeface="Trajan Pro"/>
                <a:sym typeface="Trajan Pro"/>
              </a:defRPr>
            </a:pPr>
            <a:r>
              <a:rPr sz="7200" dirty="0">
                <a:solidFill>
                  <a:srgbClr val="000000"/>
                </a:solidFill>
                <a:latin typeface="Brandon Grotesque Regular" panose="020B0503020203060202" pitchFamily="34" charset="77"/>
                <a:sym typeface="Trajan Pro"/>
              </a:rPr>
              <a:t>who is captured by a big, God-inspired vision!”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4"/>
          <a:stretch>
            <a:fillRect/>
          </a:stretch>
        </p:blipFill>
        <p:spPr>
          <a:xfrm>
            <a:off x="3048000" y="0"/>
            <a:ext cx="18288000" cy="13716000"/>
          </a:xfrm>
          <a:prstGeom prst="rect">
            <a:avLst/>
          </a:prstGeom>
          <a:ln w="12700">
            <a:miter lim="400000"/>
          </a:ln>
        </p:spPr>
      </p:pic>
      <p:sp>
        <p:nvSpPr>
          <p:cNvPr id="229" name="Title 1"/>
          <p:cNvSpPr txBox="1"/>
          <p:nvPr/>
        </p:nvSpPr>
        <p:spPr>
          <a:xfrm>
            <a:off x="3048001" y="9594669"/>
            <a:ext cx="18288002" cy="2400649"/>
          </a:xfrm>
          <a:prstGeom prst="rect">
            <a:avLst/>
          </a:prstGeom>
          <a:solidFill>
            <a:srgbClr val="FFFFFF">
              <a:alpha val="93041"/>
            </a:srgbClr>
          </a:solidFill>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4000" b="1" cap="all">
                <a:latin typeface="Trajan Pro"/>
                <a:ea typeface="Trajan Pro"/>
                <a:cs typeface="Trajan Pro"/>
                <a:sym typeface="Trajan Pro"/>
              </a:defRPr>
            </a:pPr>
            <a:r>
              <a:rPr sz="7200" b="1" cap="all" dirty="0">
                <a:solidFill>
                  <a:srgbClr val="000000"/>
                </a:solidFill>
                <a:latin typeface="Trajan Pro"/>
                <a:sym typeface="Trajan Pro"/>
              </a:rPr>
              <a:t>“</a:t>
            </a:r>
            <a:r>
              <a:rPr sz="7200" b="1" cap="all" dirty="0">
                <a:solidFill>
                  <a:srgbClr val="000000"/>
                </a:solidFill>
                <a:latin typeface="Brandon Grotesque Regular" panose="020B0503020203060202" pitchFamily="34" charset="77"/>
                <a:sym typeface="Trajan Pro"/>
              </a:rPr>
              <a:t>VISION”</a:t>
            </a:r>
            <a:r>
              <a:rPr sz="7200" cap="all" dirty="0">
                <a:solidFill>
                  <a:srgbClr val="000000"/>
                </a:solidFill>
                <a:latin typeface="Brandon Grotesque Regular" panose="020B0503020203060202" pitchFamily="34" charset="77"/>
                <a:sym typeface="Trajan Pro"/>
              </a:rPr>
              <a:t> </a:t>
            </a:r>
            <a:r>
              <a:rPr lang="en-US" sz="7200" b="1" cap="all" dirty="0">
                <a:solidFill>
                  <a:srgbClr val="000000"/>
                </a:solidFill>
                <a:latin typeface="Brandon Grotesque Regular" panose="020B0503020203060202" pitchFamily="34" charset="77"/>
                <a:sym typeface="Trajan Pro"/>
              </a:rPr>
              <a:t>is</a:t>
            </a:r>
            <a:r>
              <a:rPr sz="7200" b="1" cap="all" dirty="0">
                <a:solidFill>
                  <a:srgbClr val="000000"/>
                </a:solidFill>
                <a:latin typeface="Brandon Grotesque Regular" panose="020B0503020203060202" pitchFamily="34" charset="77"/>
                <a:sym typeface="Trajan Pro"/>
              </a:rPr>
              <a:t> seeing things clearly </a:t>
            </a:r>
            <a:endParaRPr lang="en-US" sz="7200" b="1" cap="all" dirty="0">
              <a:solidFill>
                <a:srgbClr val="000000"/>
              </a:solidFill>
              <a:latin typeface="Brandon Grotesque Regular" panose="020B0503020203060202" pitchFamily="34" charset="77"/>
              <a:sym typeface="Trajan Pro"/>
            </a:endParaRPr>
          </a:p>
          <a:p>
            <a:pPr defTabSz="914400">
              <a:defRPr sz="4000" cap="all">
                <a:latin typeface="Trajan Pro"/>
                <a:ea typeface="Trajan Pro"/>
                <a:cs typeface="Trajan Pro"/>
                <a:sym typeface="Trajan Pro"/>
              </a:defRPr>
            </a:pPr>
            <a:r>
              <a:rPr sz="7200" cap="all" dirty="0">
                <a:solidFill>
                  <a:srgbClr val="000000"/>
                </a:solidFill>
                <a:latin typeface="Brandon Grotesque Regular" panose="020B0503020203060202" pitchFamily="34" charset="77"/>
                <a:sym typeface="Trajan Pro"/>
              </a:rPr>
              <a:t>and at a great distance.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33" name="Image" descr="Image"/>
          <p:cNvPicPr>
            <a:picLocks noChangeAspect="1"/>
          </p:cNvPicPr>
          <p:nvPr/>
        </p:nvPicPr>
        <p:blipFill>
          <a:blip r:embed="rId4"/>
          <a:stretch>
            <a:fillRect/>
          </a:stretch>
        </p:blipFill>
        <p:spPr>
          <a:xfrm>
            <a:off x="3048000" y="0"/>
            <a:ext cx="18288000" cy="13716000"/>
          </a:xfrm>
          <a:prstGeom prst="rect">
            <a:avLst/>
          </a:prstGeom>
          <a:ln w="12700">
            <a:miter lim="400000"/>
          </a:ln>
        </p:spPr>
      </p:pic>
      <p:sp>
        <p:nvSpPr>
          <p:cNvPr id="234" name="Title 1"/>
          <p:cNvSpPr txBox="1"/>
          <p:nvPr/>
        </p:nvSpPr>
        <p:spPr>
          <a:xfrm>
            <a:off x="3048001" y="9594669"/>
            <a:ext cx="18288002" cy="2400649"/>
          </a:xfrm>
          <a:prstGeom prst="rect">
            <a:avLst/>
          </a:prstGeom>
          <a:solidFill>
            <a:srgbClr val="FFFFFF">
              <a:alpha val="93041"/>
            </a:srgbClr>
          </a:solidFill>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4000" cap="all">
                <a:latin typeface="Trajan Pro"/>
                <a:ea typeface="Trajan Pro"/>
                <a:cs typeface="Trajan Pro"/>
                <a:sym typeface="Trajan Pro"/>
              </a:defRPr>
            </a:pPr>
            <a:r>
              <a:rPr sz="7200" cap="all" dirty="0">
                <a:solidFill>
                  <a:srgbClr val="000000"/>
                </a:solidFill>
                <a:latin typeface="Brandon Grotesque Regular" panose="020B0503020203060202" pitchFamily="34" charset="77"/>
                <a:sym typeface="Trajan Pro"/>
              </a:rPr>
              <a:t>A </a:t>
            </a:r>
            <a:r>
              <a:rPr sz="7200" b="1" cap="all" dirty="0">
                <a:solidFill>
                  <a:srgbClr val="000000"/>
                </a:solidFill>
                <a:latin typeface="Brandon Grotesque Regular" panose="020B0503020203060202" pitchFamily="34" charset="77"/>
                <a:sym typeface="Trajan Pro"/>
              </a:rPr>
              <a:t>VISION</a:t>
            </a:r>
            <a:r>
              <a:rPr sz="7200" cap="all" dirty="0">
                <a:solidFill>
                  <a:srgbClr val="000000"/>
                </a:solidFill>
                <a:latin typeface="Brandon Grotesque Regular" panose="020B0503020203060202" pitchFamily="34" charset="77"/>
                <a:sym typeface="Trajan Pro"/>
              </a:rPr>
              <a:t> is a consuming, passionate, and compelling inner picture.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38" name="Title 1"/>
          <p:cNvSpPr txBox="1"/>
          <p:nvPr/>
        </p:nvSpPr>
        <p:spPr>
          <a:xfrm>
            <a:off x="3048000" y="871446"/>
            <a:ext cx="182880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45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THE PAIN OF LEADERSHIP</a:t>
            </a:r>
          </a:p>
        </p:txBody>
      </p:sp>
      <p:pic>
        <p:nvPicPr>
          <p:cNvPr id="239" name="Picture 7" descr="Picture 7"/>
          <p:cNvPicPr>
            <a:picLocks noChangeAspect="1"/>
          </p:cNvPicPr>
          <p:nvPr/>
        </p:nvPicPr>
        <p:blipFill>
          <a:blip r:embed="rId4"/>
          <a:srcRect b="14602"/>
          <a:stretch>
            <a:fillRect/>
          </a:stretch>
        </p:blipFill>
        <p:spPr>
          <a:xfrm>
            <a:off x="4839095" y="2297848"/>
            <a:ext cx="14705574" cy="832845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43" name="Title 1"/>
          <p:cNvSpPr txBox="1"/>
          <p:nvPr/>
        </p:nvSpPr>
        <p:spPr>
          <a:xfrm>
            <a:off x="3048000" y="871447"/>
            <a:ext cx="182880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45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FORGET THE VISION?</a:t>
            </a:r>
          </a:p>
        </p:txBody>
      </p:sp>
      <p:pic>
        <p:nvPicPr>
          <p:cNvPr id="244" name="Picture 1" descr="Picture 1"/>
          <p:cNvPicPr>
            <a:picLocks noChangeAspect="1"/>
          </p:cNvPicPr>
          <p:nvPr/>
        </p:nvPicPr>
        <p:blipFill>
          <a:blip r:embed="rId4"/>
          <a:stretch>
            <a:fillRect/>
          </a:stretch>
        </p:blipFill>
        <p:spPr>
          <a:xfrm>
            <a:off x="6744534" y="2415998"/>
            <a:ext cx="10894932" cy="814335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48" name="Title 1"/>
          <p:cNvSpPr txBox="1"/>
          <p:nvPr/>
        </p:nvSpPr>
        <p:spPr>
          <a:xfrm>
            <a:off x="3048000" y="871447"/>
            <a:ext cx="182880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45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FORGET THE PEOPLE?</a:t>
            </a:r>
          </a:p>
        </p:txBody>
      </p:sp>
      <p:pic>
        <p:nvPicPr>
          <p:cNvPr id="249" name="Picture 2" descr="Picture 2"/>
          <p:cNvPicPr>
            <a:picLocks noChangeAspect="1"/>
          </p:cNvPicPr>
          <p:nvPr/>
        </p:nvPicPr>
        <p:blipFill>
          <a:blip r:embed="rId4"/>
          <a:stretch>
            <a:fillRect/>
          </a:stretch>
        </p:blipFill>
        <p:spPr>
          <a:xfrm>
            <a:off x="7222419" y="2352293"/>
            <a:ext cx="10639546" cy="830043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3"/>
          <a:stretch>
            <a:fillRect/>
          </a:stretch>
        </p:blipFill>
        <p:spPr>
          <a:xfrm>
            <a:off x="3048000" y="2554938"/>
            <a:ext cx="18288000" cy="8606124"/>
          </a:xfrm>
          <a:prstGeom prst="rect">
            <a:avLst/>
          </a:prstGeom>
          <a:ln w="12700">
            <a:miter lim="400000"/>
          </a:ln>
        </p:spPr>
      </p:pic>
      <p:grpSp>
        <p:nvGrpSpPr>
          <p:cNvPr id="256" name="Title 1"/>
          <p:cNvGrpSpPr/>
          <p:nvPr/>
        </p:nvGrpSpPr>
        <p:grpSpPr>
          <a:xfrm>
            <a:off x="9403193" y="2726248"/>
            <a:ext cx="11990126" cy="8263510"/>
            <a:chOff x="-1" y="-2"/>
            <a:chExt cx="5995061" cy="4131754"/>
          </a:xfrm>
        </p:grpSpPr>
        <p:sp>
          <p:nvSpPr>
            <p:cNvPr id="254" name="Rectangle"/>
            <p:cNvSpPr/>
            <p:nvPr/>
          </p:nvSpPr>
          <p:spPr>
            <a:xfrm>
              <a:off x="-1" y="-2"/>
              <a:ext cx="5995061" cy="4131754"/>
            </a:xfrm>
            <a:prstGeom prst="rect">
              <a:avLst/>
            </a:prstGeom>
            <a:solidFill>
              <a:srgbClr val="262626"/>
            </a:solidFill>
            <a:ln w="12700" cap="flat">
              <a:noFill/>
              <a:miter lim="400000"/>
            </a:ln>
            <a:effectLst/>
          </p:spPr>
          <p:txBody>
            <a:bodyPr wrap="square" lIns="91436" tIns="91436" rIns="91436" bIns="91436" numCol="1" anchor="ctr">
              <a:noAutofit/>
            </a:bodyPr>
            <a:lstStyle/>
            <a:p>
              <a:pPr defTabSz="914400">
                <a:defRPr sz="3600">
                  <a:solidFill>
                    <a:srgbClr val="FFFFFF"/>
                  </a:solidFill>
                  <a:latin typeface="Trajan Pro"/>
                  <a:ea typeface="Trajan Pro"/>
                  <a:cs typeface="Trajan Pro"/>
                  <a:sym typeface="Trajan Pro"/>
                </a:defRPr>
              </a:pPr>
              <a:endParaRPr sz="7200">
                <a:solidFill>
                  <a:srgbClr val="FFFFFF"/>
                </a:solidFill>
                <a:latin typeface="Trajan Pro"/>
                <a:sym typeface="Trajan Pro"/>
              </a:endParaRPr>
            </a:p>
          </p:txBody>
        </p:sp>
        <p:sp>
          <p:nvSpPr>
            <p:cNvPr id="255" name="“LEADING FOR CHANGE IS NOT THE SAME AS EXERCISE OF POWER.”…"/>
            <p:cNvSpPr txBox="1"/>
            <p:nvPr/>
          </p:nvSpPr>
          <p:spPr>
            <a:xfrm>
              <a:off x="-1" y="942490"/>
              <a:ext cx="5995061" cy="22467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3600">
                  <a:solidFill>
                    <a:srgbClr val="FFFFFF"/>
                  </a:solidFill>
                  <a:latin typeface="Trajan Pro"/>
                  <a:ea typeface="Trajan Pro"/>
                  <a:cs typeface="Trajan Pro"/>
                  <a:sym typeface="Trajan Pro"/>
                </a:defRPr>
              </a:pPr>
              <a:r>
                <a:rPr sz="7200" dirty="0">
                  <a:solidFill>
                    <a:srgbClr val="FFFFFF"/>
                  </a:solidFill>
                  <a:latin typeface="Brandon Grotesque Regular" panose="020B0503020203060202" pitchFamily="34" charset="77"/>
                  <a:sym typeface="Trajan Pro"/>
                </a:rPr>
                <a:t>“LEADING FOR CHANGE IS NOT THE SAME AS EXERCISE OF POWER.”</a:t>
              </a:r>
              <a:r>
                <a:rPr sz="7200" dirty="0">
                  <a:solidFill>
                    <a:srgbClr val="FFFFFF"/>
                  </a:solidFill>
                  <a:latin typeface="Brandon Grotesque Regular" panose="020B0503020203060202" pitchFamily="34" charset="77"/>
                  <a:ea typeface="+mj-ea"/>
                  <a:cs typeface="Helvetica"/>
                  <a:sym typeface="Helvetica"/>
                </a:rPr>
                <a:t> </a:t>
              </a:r>
            </a:p>
            <a:p>
              <a:pPr defTabSz="914400">
                <a:defRPr sz="3200">
                  <a:solidFill>
                    <a:srgbClr val="FFFFFF"/>
                  </a:solidFill>
                  <a:latin typeface="ANGEL TEARS"/>
                  <a:ea typeface="ANGEL TEARS"/>
                  <a:cs typeface="ANGEL TEARS"/>
                  <a:sym typeface="ANGEL TEARS"/>
                </a:defRPr>
              </a:pPr>
              <a:r>
                <a:rPr sz="6400" dirty="0">
                  <a:solidFill>
                    <a:srgbClr val="FFFFFF"/>
                  </a:solidFill>
                  <a:latin typeface="ANGEL TEARS"/>
                  <a:sym typeface="ANGEL TEARS"/>
                </a:rPr>
                <a:t>-George McGregor Burns-</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How do I build up the trust of the people with whom I work?”"/>
          <p:cNvSpPr txBox="1">
            <a:spLocks noGrp="1"/>
          </p:cNvSpPr>
          <p:nvPr>
            <p:ph type="title"/>
          </p:nvPr>
        </p:nvSpPr>
        <p:spPr>
          <a:xfrm>
            <a:off x="6232358" y="7339264"/>
            <a:ext cx="11766884" cy="4750446"/>
          </a:xfrm>
          <a:prstGeom prst="rect">
            <a:avLst/>
          </a:prstGeom>
        </p:spPr>
        <p:txBody>
          <a:bodyPr>
            <a:normAutofit/>
          </a:bodyPr>
          <a:lstStyle>
            <a:lvl1pPr algn="ctr">
              <a:lnSpc>
                <a:spcPct val="90000"/>
              </a:lnSpc>
              <a:spcBef>
                <a:spcPts val="4500"/>
              </a:spcBef>
              <a:defRPr sz="7000" b="0" spc="0">
                <a:solidFill>
                  <a:srgbClr val="000000"/>
                </a:solidFill>
                <a:latin typeface="Brandon Grotesque Light"/>
                <a:ea typeface="Brandon Grotesque Light"/>
                <a:cs typeface="Brandon Grotesque Light"/>
                <a:sym typeface="Brandon Grotesque Light"/>
              </a:defRPr>
            </a:lvl1pPr>
          </a:lstStyle>
          <a:p>
            <a:r>
              <a:rPr b="1" dirty="0">
                <a:latin typeface="Brandon Grotesque Regular" panose="020B0503020203060202" pitchFamily="34" charset="77"/>
              </a:rPr>
              <a:t>“How do I build up the trust of </a:t>
            </a:r>
            <a:r>
              <a:rPr lang="en-US" b="1" dirty="0">
                <a:latin typeface="Brandon Grotesque Regular" panose="020B0503020203060202" pitchFamily="34" charset="77"/>
              </a:rPr>
              <a:t>   </a:t>
            </a:r>
            <a:r>
              <a:rPr b="1" dirty="0">
                <a:latin typeface="Brandon Grotesque Regular" panose="020B0503020203060202" pitchFamily="34" charset="77"/>
              </a:rPr>
              <a:t>the people </a:t>
            </a:r>
            <a:r>
              <a:rPr lang="en-US" b="1" dirty="0">
                <a:latin typeface="Brandon Grotesque Regular" panose="020B0503020203060202" pitchFamily="34" charset="77"/>
              </a:rPr>
              <a:t>who work with me</a:t>
            </a:r>
            <a:r>
              <a:rPr b="1" dirty="0">
                <a:latin typeface="Brandon Grotesque Regular" panose="020B0503020203060202" pitchFamily="34" charset="77"/>
              </a:rPr>
              <a:t>?”</a:t>
            </a:r>
          </a:p>
        </p:txBody>
      </p:sp>
      <p:sp>
        <p:nvSpPr>
          <p:cNvPr id="158" name="Two Personal Vignettes"/>
          <p:cNvSpPr txBox="1"/>
          <p:nvPr/>
        </p:nvSpPr>
        <p:spPr>
          <a:xfrm>
            <a:off x="5829017" y="2302945"/>
            <a:ext cx="12725966" cy="226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dirty="0"/>
              <a:t>Two </a:t>
            </a:r>
            <a:r>
              <a:rPr lang="en-US" dirty="0"/>
              <a:t>Stories</a:t>
            </a:r>
            <a:endParaRPr dirty="0"/>
          </a:p>
        </p:txBody>
      </p:sp>
      <p:sp>
        <p:nvSpPr>
          <p:cNvPr id="159" name="1. MVNU Alumnus Letter"/>
          <p:cNvSpPr txBox="1"/>
          <p:nvPr/>
        </p:nvSpPr>
        <p:spPr>
          <a:xfrm>
            <a:off x="5976408" y="5279924"/>
            <a:ext cx="12431184" cy="3190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t>1. </a:t>
            </a:r>
            <a:r>
              <a:rPr lang="en-US" dirty="0"/>
              <a:t>A</a:t>
            </a:r>
            <a:r>
              <a:rPr dirty="0"/>
              <a:t> Letter</a:t>
            </a:r>
          </a:p>
        </p:txBody>
      </p:sp>
    </p:spTree>
    <p:extLst>
      <p:ext uri="{BB962C8B-B14F-4D97-AF65-F5344CB8AC3E}">
        <p14:creationId xmlns:p14="http://schemas.microsoft.com/office/powerpoint/2010/main" val="162456865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60" name="WebHeader-VisitEvents.jpg" descr="WebHeader-VisitEvents.jpg"/>
          <p:cNvPicPr>
            <a:picLocks noChangeAspect="1"/>
          </p:cNvPicPr>
          <p:nvPr/>
        </p:nvPicPr>
        <p:blipFill>
          <a:blip r:embed="rId3"/>
          <a:stretch>
            <a:fillRect/>
          </a:stretch>
        </p:blipFill>
        <p:spPr>
          <a:xfrm>
            <a:off x="2032001" y="-37505"/>
            <a:ext cx="21405610" cy="13791014"/>
          </a:xfrm>
          <a:prstGeom prst="rect">
            <a:avLst/>
          </a:prstGeom>
          <a:ln w="12700">
            <a:miter lim="400000"/>
          </a:ln>
        </p:spPr>
      </p:pic>
      <p:sp>
        <p:nvSpPr>
          <p:cNvPr id="261" name="Title 1"/>
          <p:cNvSpPr txBox="1">
            <a:spLocks noGrp="1"/>
          </p:cNvSpPr>
          <p:nvPr>
            <p:ph type="title"/>
          </p:nvPr>
        </p:nvSpPr>
        <p:spPr>
          <a:xfrm>
            <a:off x="2376667" y="396872"/>
            <a:ext cx="21060942" cy="5415168"/>
          </a:xfrm>
          <a:prstGeom prst="rect">
            <a:avLst/>
          </a:prstGeom>
        </p:spPr>
        <p:txBody>
          <a:bodyPr/>
          <a:lstStyle/>
          <a:p>
            <a:pPr>
              <a:defRPr sz="3600" b="1" spc="100">
                <a:effectLst>
                  <a:outerShdw blurRad="25400" rotWithShape="0">
                    <a:srgbClr val="000000">
                      <a:alpha val="43000"/>
                    </a:srgbClr>
                  </a:outerShdw>
                </a:effectLst>
                <a:latin typeface="Tw Cen MT"/>
                <a:ea typeface="Tw Cen MT"/>
                <a:cs typeface="Tw Cen MT"/>
                <a:sym typeface="Tw Cen MT"/>
              </a:defRPr>
            </a:pPr>
            <a:br>
              <a:rPr dirty="0"/>
            </a:br>
            <a:r>
              <a:rPr sz="7200" dirty="0">
                <a:latin typeface="Brandon Grotesque Regular" panose="020B0503020203060202" pitchFamily="34" charset="77"/>
              </a:rPr>
              <a:t>LEADERSHIP IN FAITH COMMUNITIES…</a:t>
            </a:r>
            <a:br>
              <a:rPr sz="7200" dirty="0">
                <a:latin typeface="Brandon Grotesque Regular" panose="020B0503020203060202" pitchFamily="34" charset="77"/>
              </a:rPr>
            </a:br>
            <a:r>
              <a:rPr sz="7200" dirty="0">
                <a:latin typeface="Brandon Grotesque Regular" panose="020B0503020203060202" pitchFamily="34" charset="77"/>
                <a:ea typeface="Trajan Pro"/>
                <a:cs typeface="Trajan Pro"/>
                <a:sym typeface="Trajan Pro"/>
              </a:rPr>
              <a:t>THE TRANSFERENCE OF VISION!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WebHeader-VisitEvents.jpg" descr="WebHeader-VisitEvents.jpg"/>
          <p:cNvPicPr>
            <a:picLocks noChangeAspect="1"/>
          </p:cNvPicPr>
          <p:nvPr/>
        </p:nvPicPr>
        <p:blipFill>
          <a:blip r:embed="rId3">
            <a:alphaModFix amt="61915"/>
          </a:blip>
          <a:stretch>
            <a:fillRect/>
          </a:stretch>
        </p:blipFill>
        <p:spPr>
          <a:xfrm>
            <a:off x="1962553" y="-75014"/>
            <a:ext cx="21405610" cy="13791014"/>
          </a:xfrm>
          <a:prstGeom prst="rect">
            <a:avLst/>
          </a:prstGeom>
          <a:ln w="12700">
            <a:miter lim="400000"/>
          </a:ln>
        </p:spPr>
      </p:pic>
      <p:sp>
        <p:nvSpPr>
          <p:cNvPr id="266" name="Title 1"/>
          <p:cNvSpPr txBox="1">
            <a:spLocks noGrp="1"/>
          </p:cNvSpPr>
          <p:nvPr>
            <p:ph type="title"/>
          </p:nvPr>
        </p:nvSpPr>
        <p:spPr>
          <a:xfrm>
            <a:off x="3210047" y="-254001"/>
            <a:ext cx="18125954" cy="7626850"/>
          </a:xfrm>
          <a:prstGeom prst="rect">
            <a:avLst/>
          </a:prstGeom>
        </p:spPr>
        <p:txBody>
          <a:bodyPr>
            <a:normAutofit/>
          </a:bodyPr>
          <a:lstStyle>
            <a:lvl1pPr>
              <a:defRPr sz="3700" b="1">
                <a:latin typeface="Tw Cen MT"/>
                <a:ea typeface="Tw Cen MT"/>
                <a:cs typeface="Tw Cen MT"/>
                <a:sym typeface="Tw Cen MT"/>
              </a:defRPr>
            </a:lvl1pPr>
          </a:lstStyle>
          <a:p>
            <a:r>
              <a:rPr sz="7200" dirty="0">
                <a:latin typeface="Brandon Grotesque Regular" panose="020B0503020203060202" pitchFamily="34" charset="77"/>
              </a:rPr>
              <a:t>Good and godly people and a younger generation of Christians most often collide with their leaders over MISSION, VISION, VALUES, PRIORITIES</a:t>
            </a:r>
            <a:r>
              <a:rPr lang="en-US" sz="7200" dirty="0">
                <a:latin typeface="Brandon Grotesque Regular" panose="020B0503020203060202" pitchFamily="34" charset="77"/>
              </a:rPr>
              <a:t>,</a:t>
            </a:r>
            <a:r>
              <a:rPr sz="7200" dirty="0">
                <a:latin typeface="Brandon Grotesque Regular" panose="020B0503020203060202" pitchFamily="34" charset="77"/>
              </a:rPr>
              <a:t> </a:t>
            </a:r>
            <a:r>
              <a:rPr lang="en-US" sz="7200" dirty="0">
                <a:latin typeface="Brandon Grotesque Regular" panose="020B0503020203060202" pitchFamily="34" charset="77"/>
              </a:rPr>
              <a:t>PLANS, </a:t>
            </a:r>
            <a:br>
              <a:rPr lang="en-US" sz="7200" dirty="0">
                <a:latin typeface="Brandon Grotesque Regular" panose="020B0503020203060202" pitchFamily="34" charset="77"/>
              </a:rPr>
            </a:br>
            <a:r>
              <a:rPr lang="en-US" sz="7200" dirty="0">
                <a:latin typeface="Brandon Grotesque Regular" panose="020B0503020203060202" pitchFamily="34" charset="77"/>
              </a:rPr>
              <a:t>STRUCTURE </a:t>
            </a:r>
            <a:r>
              <a:rPr sz="7200" dirty="0">
                <a:latin typeface="Brandon Grotesque Regular" panose="020B0503020203060202" pitchFamily="34" charset="77"/>
              </a:rPr>
              <a:t>AND PROGRAMS.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Line"/>
          <p:cNvSpPr/>
          <p:nvPr/>
        </p:nvSpPr>
        <p:spPr>
          <a:xfrm>
            <a:off x="6640053" y="2921000"/>
            <a:ext cx="11103898" cy="0"/>
          </a:xfrm>
          <a:prstGeom prst="line">
            <a:avLst/>
          </a:prstGeom>
          <a:ln w="25400">
            <a:solidFill>
              <a:schemeClr val="accent2"/>
            </a:solidFill>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271" name="Title 1"/>
          <p:cNvSpPr txBox="1"/>
          <p:nvPr/>
        </p:nvSpPr>
        <p:spPr>
          <a:xfrm>
            <a:off x="3955353" y="5997474"/>
            <a:ext cx="16473294" cy="461664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1828800">
              <a:defRPr sz="5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How do we LEAD </a:t>
            </a:r>
          </a:p>
          <a:p>
            <a:pPr defTabSz="1828800">
              <a:defRPr sz="5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decisively and faithfully  </a:t>
            </a:r>
          </a:p>
          <a:p>
            <a:pPr defTabSz="1828800">
              <a:defRPr sz="5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when tensions arise </a:t>
            </a:r>
          </a:p>
          <a:p>
            <a:pPr defTabSz="1828800">
              <a:defRPr sz="5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over change &amp; transitions?</a:t>
            </a:r>
          </a:p>
        </p:txBody>
      </p:sp>
      <p:grpSp>
        <p:nvGrpSpPr>
          <p:cNvPr id="274" name="?"/>
          <p:cNvGrpSpPr/>
          <p:nvPr/>
        </p:nvGrpSpPr>
        <p:grpSpPr>
          <a:xfrm>
            <a:off x="10392116" y="1121116"/>
            <a:ext cx="3599768" cy="3599770"/>
            <a:chOff x="-1" y="-1"/>
            <a:chExt cx="1799883" cy="1799884"/>
          </a:xfrm>
        </p:grpSpPr>
        <p:sp>
          <p:nvSpPr>
            <p:cNvPr id="272" name="Circle"/>
            <p:cNvSpPr/>
            <p:nvPr/>
          </p:nvSpPr>
          <p:spPr>
            <a:xfrm>
              <a:off x="-1" y="-1"/>
              <a:ext cx="1799883" cy="1799884"/>
            </a:xfrm>
            <a:prstGeom prst="ellipse">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0000">
                  <a:solidFill>
                    <a:srgbClr val="FFFFFF"/>
                  </a:solidFill>
                  <a:latin typeface="Bebas Neue"/>
                  <a:ea typeface="Bebas Neue"/>
                  <a:cs typeface="Bebas Neue"/>
                  <a:sym typeface="Bebas Neue"/>
                </a:defRPr>
              </a:pPr>
              <a:endParaRPr sz="20000">
                <a:solidFill>
                  <a:srgbClr val="FFFFFF"/>
                </a:solidFill>
                <a:latin typeface="Bebas Neue"/>
                <a:sym typeface="Bebas Neue"/>
              </a:endParaRPr>
            </a:p>
          </p:txBody>
        </p:sp>
        <p:sp>
          <p:nvSpPr>
            <p:cNvPr id="273" name="?"/>
            <p:cNvSpPr txBox="1"/>
            <p:nvPr/>
          </p:nvSpPr>
          <p:spPr>
            <a:xfrm>
              <a:off x="263586" y="84333"/>
              <a:ext cx="1272707" cy="16312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lvl1pPr algn="ctr">
                <a:defRPr sz="10000">
                  <a:solidFill>
                    <a:srgbClr val="FFFFFF"/>
                  </a:solidFill>
                  <a:latin typeface="Bebas Neue"/>
                  <a:ea typeface="Bebas Neue"/>
                  <a:cs typeface="Bebas Neue"/>
                  <a:sym typeface="Bebas Neue"/>
                </a:defRPr>
              </a:lvl1pPr>
            </a:lstStyle>
            <a:p>
              <a:pPr defTabSz="914400"/>
              <a:r>
                <a:rPr sz="20000"/>
                <a:t>?</a:t>
              </a:r>
            </a:p>
          </p:txBody>
        </p:sp>
      </p:gr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85" name="Title 1"/>
          <p:cNvSpPr txBox="1">
            <a:spLocks noGrp="1"/>
          </p:cNvSpPr>
          <p:nvPr>
            <p:ph type="title"/>
          </p:nvPr>
        </p:nvSpPr>
        <p:spPr>
          <a:xfrm>
            <a:off x="4419599" y="939800"/>
            <a:ext cx="18288002" cy="12192000"/>
          </a:xfrm>
          <a:prstGeom prst="rect">
            <a:avLst/>
          </a:prstGeom>
        </p:spPr>
        <p:txBody>
          <a:bodyPr>
            <a:normAutofit/>
          </a:bodyPr>
          <a:lstStyle/>
          <a:p>
            <a:pPr>
              <a:defRPr sz="4800" b="1">
                <a:latin typeface="Tw Cen MT"/>
                <a:ea typeface="Tw Cen MT"/>
                <a:cs typeface="Tw Cen MT"/>
                <a:sym typeface="Tw Cen MT"/>
              </a:defRPr>
            </a:pPr>
            <a:r>
              <a:rPr sz="7200" dirty="0">
                <a:latin typeface="Brandon Grotesque Regular" panose="020B0503020203060202" pitchFamily="34" charset="77"/>
              </a:rPr>
              <a:t>Change is inevitable. </a:t>
            </a:r>
            <a:br>
              <a:rPr sz="7200" dirty="0">
                <a:latin typeface="Brandon Grotesque Regular" panose="020B0503020203060202" pitchFamily="34" charset="77"/>
              </a:rPr>
            </a:br>
            <a:r>
              <a:rPr sz="7200" dirty="0">
                <a:latin typeface="Brandon Grotesque Regular" panose="020B0503020203060202" pitchFamily="34" charset="77"/>
              </a:rPr>
              <a:t>Problems arise in the</a:t>
            </a:r>
            <a:br>
              <a:rPr sz="7200" dirty="0">
                <a:latin typeface="Brandon Grotesque Regular" panose="020B0503020203060202" pitchFamily="34" charset="77"/>
              </a:rPr>
            </a:br>
            <a:r>
              <a:rPr sz="7200" dirty="0">
                <a:solidFill>
                  <a:srgbClr val="A60020"/>
                </a:solidFill>
                <a:latin typeface="Brandon Grotesque Regular" panose="020B0503020203060202" pitchFamily="34" charset="77"/>
              </a:rPr>
              <a:t>TRANSITIONS</a:t>
            </a:r>
            <a:r>
              <a:rPr sz="7200" dirty="0">
                <a:latin typeface="Brandon Grotesque Regular" panose="020B0503020203060202" pitchFamily="34" charset="77"/>
              </a:rPr>
              <a:t>.</a:t>
            </a:r>
            <a:br>
              <a:rPr lang="en-US" sz="7200" dirty="0">
                <a:latin typeface="Brandon Grotesque Regular" panose="020B0503020203060202" pitchFamily="34" charset="77"/>
              </a:rPr>
            </a:br>
            <a:br>
              <a:rPr sz="7200" dirty="0">
                <a:latin typeface="Brandon Grotesque Regular" panose="020B0503020203060202" pitchFamily="34" charset="77"/>
              </a:rPr>
            </a:br>
            <a:r>
              <a:rPr sz="7200" dirty="0">
                <a:latin typeface="Brandon Grotesque Regular" panose="020B0503020203060202" pitchFamily="34" charset="77"/>
              </a:rPr>
              <a:t>We want and need</a:t>
            </a:r>
            <a:br>
              <a:rPr sz="7200" dirty="0">
                <a:latin typeface="Brandon Grotesque Regular" panose="020B0503020203060202" pitchFamily="34" charset="77"/>
              </a:rPr>
            </a:br>
            <a:r>
              <a:rPr sz="7200" dirty="0">
                <a:latin typeface="Brandon Grotesque Regular" panose="020B0503020203060202" pitchFamily="34" charset="77"/>
              </a:rPr>
              <a:t>for these transitions</a:t>
            </a:r>
            <a:br>
              <a:rPr sz="7200" dirty="0">
                <a:latin typeface="Brandon Grotesque Regular" panose="020B0503020203060202" pitchFamily="34" charset="77"/>
              </a:rPr>
            </a:br>
            <a:r>
              <a:rPr sz="7200" dirty="0">
                <a:latin typeface="Brandon Grotesque Regular" panose="020B0503020203060202" pitchFamily="34" charset="77"/>
              </a:rPr>
              <a:t>to be </a:t>
            </a:r>
            <a:r>
              <a:rPr sz="7200" dirty="0">
                <a:solidFill>
                  <a:srgbClr val="A60020"/>
                </a:solidFill>
                <a:latin typeface="Brandon Grotesque Regular" panose="020B0503020203060202" pitchFamily="34" charset="77"/>
              </a:rPr>
              <a:t>transformative</a:t>
            </a:r>
            <a:r>
              <a:rPr sz="7200" dirty="0">
                <a:latin typeface="Brandon Grotesque Regular" panose="020B0503020203060202" pitchFamily="34" charset="77"/>
              </a:rPr>
              <a:t>;</a:t>
            </a:r>
            <a:br>
              <a:rPr sz="7200" dirty="0">
                <a:latin typeface="Brandon Grotesque Regular" panose="020B0503020203060202" pitchFamily="34" charset="77"/>
              </a:rPr>
            </a:br>
            <a:r>
              <a:rPr sz="7200" dirty="0">
                <a:latin typeface="Brandon Grotesque Regular" panose="020B0503020203060202" pitchFamily="34" charset="77"/>
              </a:rPr>
              <a:t>not destructive</a:t>
            </a:r>
            <a:br>
              <a:rPr sz="7200" dirty="0">
                <a:latin typeface="Brandon Grotesque Regular" panose="020B0503020203060202" pitchFamily="34" charset="77"/>
              </a:rPr>
            </a:br>
            <a:r>
              <a:rPr sz="7200" dirty="0">
                <a:latin typeface="Brandon Grotesque Regular" panose="020B0503020203060202" pitchFamily="34" charset="77"/>
              </a:rPr>
              <a:t>and divisive.</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89" name="Title 3"/>
          <p:cNvSpPr txBox="1"/>
          <p:nvPr/>
        </p:nvSpPr>
        <p:spPr>
          <a:xfrm>
            <a:off x="3962400" y="3268123"/>
            <a:ext cx="16459200"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dirty="0">
                <a:solidFill>
                  <a:srgbClr val="C0504D">
                    <a:satOff val="-4966"/>
                    <a:lumOff val="-10549"/>
                  </a:srgbClr>
                </a:solidFill>
              </a:rPr>
              <a:t>Speak Gracefully</a:t>
            </a:r>
          </a:p>
        </p:txBody>
      </p:sp>
      <p:sp>
        <p:nvSpPr>
          <p:cNvPr id="290" name="Title 3"/>
          <p:cNvSpPr txBox="1"/>
          <p:nvPr/>
        </p:nvSpPr>
        <p:spPr>
          <a:xfrm>
            <a:off x="3448219" y="6614036"/>
            <a:ext cx="18218034" cy="4838239"/>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90000"/>
              </a:lnSpc>
              <a:defRPr sz="2600" cap="all">
                <a:latin typeface="Tw Cen MT"/>
                <a:ea typeface="Tw Cen MT"/>
                <a:cs typeface="Tw Cen MT"/>
                <a:sym typeface="Tw Cen MT"/>
              </a:defRPr>
            </a:pPr>
            <a:r>
              <a:rPr sz="5600" cap="all" dirty="0">
                <a:solidFill>
                  <a:srgbClr val="000000"/>
                </a:solidFill>
                <a:latin typeface="Brandon Grotesque Regular" panose="020B0503020203060202" pitchFamily="34" charset="77"/>
                <a:sym typeface="Tw Cen MT"/>
              </a:rPr>
              <a:t>Issue:</a:t>
            </a:r>
            <a:endParaRPr sz="5600" u="sng" cap="all" dirty="0">
              <a:solidFill>
                <a:srgbClr val="000000"/>
              </a:solidFill>
              <a:latin typeface="Brandon Grotesque Regular" panose="020B0503020203060202" pitchFamily="34" charset="77"/>
              <a:sym typeface="Tw Cen MT"/>
            </a:endParaRPr>
          </a:p>
          <a:p>
            <a:pPr defTabSz="914400">
              <a:lnSpc>
                <a:spcPct val="90000"/>
              </a:lnSpc>
              <a:defRPr sz="3500" b="1">
                <a:latin typeface="Tw Cen MT"/>
                <a:ea typeface="Tw Cen MT"/>
                <a:cs typeface="Tw Cen MT"/>
                <a:sym typeface="Tw Cen MT"/>
              </a:defRPr>
            </a:pPr>
            <a:r>
              <a:rPr sz="5600" b="1" dirty="0">
                <a:solidFill>
                  <a:srgbClr val="000000"/>
                </a:solidFill>
                <a:latin typeface="Brandon Grotesque Regular" panose="020B0503020203060202" pitchFamily="34" charset="77"/>
                <a:sym typeface="Tw Cen MT"/>
              </a:rPr>
              <a:t>“Watch the words we speak”</a:t>
            </a:r>
            <a:endParaRPr lang="en-US" sz="5600" b="1" dirty="0">
              <a:solidFill>
                <a:srgbClr val="000000"/>
              </a:solidFill>
              <a:latin typeface="Brandon Grotesque Regular" panose="020B0503020203060202" pitchFamily="34" charset="77"/>
              <a:sym typeface="Tw Cen MT"/>
            </a:endParaRPr>
          </a:p>
          <a:p>
            <a:pPr defTabSz="914400">
              <a:lnSpc>
                <a:spcPct val="90000"/>
              </a:lnSpc>
              <a:defRPr sz="3500" b="1">
                <a:latin typeface="Tw Cen MT"/>
                <a:ea typeface="Tw Cen MT"/>
                <a:cs typeface="Tw Cen MT"/>
                <a:sym typeface="Tw Cen MT"/>
              </a:defRPr>
            </a:pPr>
            <a:br>
              <a:rPr sz="5600" b="1" dirty="0">
                <a:solidFill>
                  <a:srgbClr val="000000"/>
                </a:solidFill>
                <a:latin typeface="Brandon Grotesque Regular" panose="020B0503020203060202" pitchFamily="34" charset="77"/>
                <a:sym typeface="Tw Cen MT"/>
              </a:rPr>
            </a:br>
            <a:r>
              <a:rPr sz="5600" cap="all" dirty="0">
                <a:solidFill>
                  <a:srgbClr val="000000"/>
                </a:solidFill>
                <a:latin typeface="Brandon Grotesque Regular" panose="020B0503020203060202" pitchFamily="34" charset="77"/>
                <a:sym typeface="Tw Cen MT"/>
              </a:rPr>
              <a:t>Principle:  </a:t>
            </a:r>
            <a:endParaRPr sz="5600" b="1" dirty="0">
              <a:solidFill>
                <a:srgbClr val="000000"/>
              </a:solidFill>
              <a:latin typeface="Brandon Grotesque Regular" panose="020B0503020203060202" pitchFamily="34" charset="77"/>
              <a:sym typeface="Tw Cen MT"/>
            </a:endParaRPr>
          </a:p>
          <a:p>
            <a:pPr defTabSz="914400">
              <a:lnSpc>
                <a:spcPct val="90000"/>
              </a:lnSpc>
              <a:defRPr sz="3500" b="1">
                <a:latin typeface="Tw Cen MT"/>
                <a:ea typeface="Tw Cen MT"/>
                <a:cs typeface="Tw Cen MT"/>
                <a:sym typeface="Tw Cen MT"/>
              </a:defRPr>
            </a:pPr>
            <a:r>
              <a:rPr sz="5600" b="1" dirty="0">
                <a:solidFill>
                  <a:srgbClr val="000000"/>
                </a:solidFill>
                <a:latin typeface="Brandon Grotesque Regular" panose="020B0503020203060202" pitchFamily="34" charset="77"/>
                <a:sym typeface="Tw Cen MT"/>
              </a:rPr>
              <a:t>Words we speak can bless </a:t>
            </a:r>
          </a:p>
          <a:p>
            <a:pPr defTabSz="914400">
              <a:lnSpc>
                <a:spcPct val="90000"/>
              </a:lnSpc>
              <a:defRPr sz="3500" b="1">
                <a:latin typeface="Tw Cen MT"/>
                <a:ea typeface="Tw Cen MT"/>
                <a:cs typeface="Tw Cen MT"/>
                <a:sym typeface="Tw Cen MT"/>
              </a:defRPr>
            </a:pPr>
            <a:r>
              <a:rPr sz="5600" b="1" dirty="0">
                <a:solidFill>
                  <a:srgbClr val="000000"/>
                </a:solidFill>
                <a:latin typeface="Brandon Grotesque Regular" panose="020B0503020203060202" pitchFamily="34" charset="77"/>
                <a:sym typeface="Tw Cen MT"/>
              </a:rPr>
              <a:t>or “destroy” people </a:t>
            </a:r>
          </a:p>
        </p:txBody>
      </p:sp>
      <p:sp>
        <p:nvSpPr>
          <p:cNvPr id="291" name="Line"/>
          <p:cNvSpPr/>
          <p:nvPr/>
        </p:nvSpPr>
        <p:spPr>
          <a:xfrm>
            <a:off x="6640053" y="19812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292" name="Anchor # 1:"/>
          <p:cNvSpPr txBox="1"/>
          <p:nvPr/>
        </p:nvSpPr>
        <p:spPr>
          <a:xfrm>
            <a:off x="9677945" y="472439"/>
            <a:ext cx="5434493" cy="1193588"/>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70000"/>
              </a:lnSpc>
              <a:defRPr sz="4400">
                <a:latin typeface="Trajan Pro"/>
                <a:ea typeface="Trajan Pro"/>
                <a:cs typeface="Trajan Pro"/>
                <a:sym typeface="Trajan Pro"/>
              </a:defRPr>
            </a:lvl1pPr>
          </a:lstStyle>
          <a:p>
            <a:pPr defTabSz="914400"/>
            <a:r>
              <a:rPr sz="8800" dirty="0">
                <a:solidFill>
                  <a:srgbClr val="000000"/>
                </a:solidFill>
                <a:latin typeface="Brandon Grotesque Regular" panose="020B0503020203060202" pitchFamily="34" charset="77"/>
              </a:rPr>
              <a:t>Anchor # 1:</a:t>
            </a:r>
          </a:p>
        </p:txBody>
      </p:sp>
      <p:sp>
        <p:nvSpPr>
          <p:cNvPr id="293" name="—Ephesians 4:29—"/>
          <p:cNvSpPr txBox="1"/>
          <p:nvPr/>
        </p:nvSpPr>
        <p:spPr>
          <a:xfrm>
            <a:off x="9746872" y="5756175"/>
            <a:ext cx="5296635"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dirty="0">
                <a:solidFill>
                  <a:srgbClr val="000000"/>
                </a:solidFill>
              </a:rPr>
              <a:t>—Ephesians 4:29—</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97" name="Rectangle 2"/>
          <p:cNvSpPr txBox="1"/>
          <p:nvPr/>
        </p:nvSpPr>
        <p:spPr>
          <a:xfrm>
            <a:off x="7428210" y="1964354"/>
            <a:ext cx="14974296" cy="9787287"/>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indent="457200" algn="l" defTabSz="914400">
              <a:tabLst>
                <a:tab pos="914400" algn="l"/>
                <a:tab pos="1828800" algn="l"/>
              </a:tabLst>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As leaders, through the words </a:t>
            </a:r>
          </a:p>
          <a:p>
            <a:pPr indent="457200" algn="l" defTabSz="914400">
              <a:tabLst>
                <a:tab pos="914400" algn="l"/>
                <a:tab pos="1828800" algn="l"/>
              </a:tabLst>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we use, we either: </a:t>
            </a:r>
          </a:p>
          <a:p>
            <a:pPr indent="457200" algn="l" defTabSz="914400">
              <a:tabLst>
                <a:tab pos="914400" algn="l"/>
                <a:tab pos="1828800" algn="l"/>
              </a:tabLst>
              <a:defRPr sz="3000" b="1">
                <a:latin typeface="Raleway-Bold"/>
                <a:ea typeface="Raleway-Bold"/>
                <a:cs typeface="Raleway-Bold"/>
                <a:sym typeface="Raleway-Bold"/>
              </a:defRPr>
            </a:pPr>
            <a:r>
              <a:rPr sz="6000" b="1" dirty="0">
                <a:solidFill>
                  <a:srgbClr val="000000"/>
                </a:solidFill>
                <a:latin typeface="Raleway-Bold"/>
                <a:sym typeface="Raleway-Bold"/>
              </a:rPr>
              <a:t>  </a:t>
            </a:r>
            <a:endParaRPr sz="6000" b="1" dirty="0">
              <a:solidFill>
                <a:srgbClr val="000000"/>
              </a:solidFill>
              <a:latin typeface="Brandon Grotesque Regular" panose="020B0503020203060202" pitchFamily="34" charset="77"/>
              <a:sym typeface="Raleway-Bold"/>
            </a:endParaRPr>
          </a:p>
          <a:p>
            <a:pPr lvl="2" indent="0" algn="l" defTabSz="914400">
              <a:tabLst>
                <a:tab pos="914400" algn="l"/>
                <a:tab pos="1828800" algn="l"/>
              </a:tabLst>
              <a:defRPr sz="3000" b="1">
                <a:latin typeface="Raleway-Bold"/>
                <a:ea typeface="Raleway-Bold"/>
                <a:cs typeface="Raleway-Bold"/>
                <a:sym typeface="Raleway-Bold"/>
              </a:defRPr>
            </a:pPr>
            <a:r>
              <a:rPr sz="6000" b="1" dirty="0">
                <a:solidFill>
                  <a:srgbClr val="000000"/>
                </a:solidFill>
                <a:latin typeface="Brandon Grotesque Regular" panose="020B0503020203060202" pitchFamily="34" charset="77"/>
                <a:sym typeface="Raleway-Bold"/>
              </a:rPr>
              <a:t>Encourage or discourage…</a:t>
            </a:r>
          </a:p>
          <a:p>
            <a:pPr algn="l" defTabSz="914400">
              <a:tabLst>
                <a:tab pos="914400" algn="l"/>
                <a:tab pos="1828800" algn="l"/>
              </a:tabLst>
              <a:defRPr sz="3000" b="1">
                <a:latin typeface="Raleway-Bold"/>
                <a:ea typeface="Raleway-Bold"/>
                <a:cs typeface="Raleway-Bold"/>
                <a:sym typeface="Raleway-Bold"/>
              </a:defRPr>
            </a:pPr>
            <a:endParaRPr sz="6000" b="1" dirty="0">
              <a:solidFill>
                <a:srgbClr val="000000"/>
              </a:solidFill>
              <a:latin typeface="Brandon Grotesque Regular" panose="020B0503020203060202" pitchFamily="34" charset="77"/>
              <a:sym typeface="Raleway-Bold"/>
            </a:endParaRPr>
          </a:p>
          <a:p>
            <a:pPr algn="l" defTabSz="914400">
              <a:tabLst>
                <a:tab pos="914400" algn="l"/>
                <a:tab pos="1828800" algn="l"/>
              </a:tabLst>
              <a:defRPr sz="3000" b="1">
                <a:latin typeface="Raleway-Bold"/>
                <a:ea typeface="Raleway-Bold"/>
                <a:cs typeface="Raleway-Bold"/>
                <a:sym typeface="Raleway-Bold"/>
              </a:defRPr>
            </a:pPr>
            <a:r>
              <a:rPr sz="6000" b="1" dirty="0">
                <a:solidFill>
                  <a:srgbClr val="000000"/>
                </a:solidFill>
                <a:latin typeface="Brandon Grotesque Regular" panose="020B0503020203060202" pitchFamily="34" charset="77"/>
                <a:sym typeface="Raleway-Bold"/>
              </a:rPr>
              <a:t>Lift them up or put them down… </a:t>
            </a:r>
          </a:p>
          <a:p>
            <a:pPr algn="l" defTabSz="914400">
              <a:tabLst>
                <a:tab pos="914400" algn="l"/>
                <a:tab pos="1828800" algn="l"/>
              </a:tabLst>
              <a:defRPr sz="3000" b="1">
                <a:latin typeface="Raleway-Bold"/>
                <a:ea typeface="Raleway-Bold"/>
                <a:cs typeface="Raleway-Bold"/>
                <a:sym typeface="Raleway-Bold"/>
              </a:defRPr>
            </a:pPr>
            <a:endParaRPr sz="6000" b="1" dirty="0">
              <a:solidFill>
                <a:srgbClr val="000000"/>
              </a:solidFill>
              <a:latin typeface="Brandon Grotesque Regular" panose="020B0503020203060202" pitchFamily="34" charset="77"/>
              <a:sym typeface="Raleway-Bold"/>
            </a:endParaRPr>
          </a:p>
          <a:p>
            <a:pPr algn="l" defTabSz="914400">
              <a:tabLst>
                <a:tab pos="914400" algn="l"/>
                <a:tab pos="1828800" algn="l"/>
              </a:tabLst>
              <a:defRPr sz="3000" b="1">
                <a:latin typeface="Raleway-Bold"/>
                <a:ea typeface="Raleway-Bold"/>
                <a:cs typeface="Raleway-Bold"/>
                <a:sym typeface="Raleway-Bold"/>
              </a:defRPr>
            </a:pPr>
            <a:r>
              <a:rPr sz="6000" b="1" dirty="0">
                <a:solidFill>
                  <a:srgbClr val="000000"/>
                </a:solidFill>
                <a:latin typeface="Brandon Grotesque Regular" panose="020B0503020203060202" pitchFamily="34" charset="77"/>
                <a:sym typeface="Raleway-Bold"/>
              </a:rPr>
              <a:t>Speak positively or negatively…</a:t>
            </a:r>
          </a:p>
          <a:p>
            <a:pPr algn="l" defTabSz="914400">
              <a:tabLst>
                <a:tab pos="914400" algn="l"/>
                <a:tab pos="1828800" algn="l"/>
              </a:tabLst>
              <a:defRPr sz="3000" b="1">
                <a:latin typeface="Raleway-Bold"/>
                <a:ea typeface="Raleway-Bold"/>
                <a:cs typeface="Raleway-Bold"/>
                <a:sym typeface="Raleway-Bold"/>
              </a:defRPr>
            </a:pPr>
            <a:endParaRPr sz="6000" b="1" dirty="0">
              <a:solidFill>
                <a:srgbClr val="000000"/>
              </a:solidFill>
              <a:latin typeface="Brandon Grotesque Regular" panose="020B0503020203060202" pitchFamily="34" charset="77"/>
              <a:sym typeface="Raleway-Bold"/>
            </a:endParaRPr>
          </a:p>
          <a:p>
            <a:pPr algn="l" defTabSz="914400">
              <a:tabLst>
                <a:tab pos="914400" algn="l"/>
                <a:tab pos="1828800" algn="l"/>
              </a:tabLst>
              <a:defRPr sz="3000" b="1">
                <a:latin typeface="Raleway-Bold"/>
                <a:ea typeface="Raleway-Bold"/>
                <a:cs typeface="Raleway-Bold"/>
                <a:sym typeface="Raleway-Bold"/>
              </a:defRPr>
            </a:pPr>
            <a:r>
              <a:rPr sz="6000" b="1" dirty="0">
                <a:solidFill>
                  <a:srgbClr val="000000"/>
                </a:solidFill>
                <a:latin typeface="Brandon Grotesque Regular" panose="020B0503020203060202" pitchFamily="34" charset="77"/>
                <a:sym typeface="Raleway-Bold"/>
              </a:rPr>
              <a:t>Focus on “them” or focus on self.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Rectangle 4"/>
          <p:cNvSpPr txBox="1"/>
          <p:nvPr/>
        </p:nvSpPr>
        <p:spPr>
          <a:xfrm>
            <a:off x="3581398" y="4202165"/>
            <a:ext cx="17221200" cy="849462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indent="457200" defTabSz="914400">
              <a:tabLst>
                <a:tab pos="914400" algn="l"/>
                <a:tab pos="1828800" algn="l"/>
              </a:tabLst>
              <a:defRPr sz="4100" b="1">
                <a:latin typeface="Tw Cen MT"/>
                <a:ea typeface="Tw Cen MT"/>
                <a:cs typeface="Tw Cen MT"/>
                <a:sym typeface="Tw Cen MT"/>
              </a:defRPr>
            </a:pPr>
            <a:r>
              <a:rPr sz="6000" b="1" dirty="0">
                <a:solidFill>
                  <a:srgbClr val="000000"/>
                </a:solidFill>
                <a:latin typeface="Brandon Grotesque Regular" panose="020B0503020203060202" pitchFamily="34" charset="77"/>
                <a:sym typeface="Tw Cen MT"/>
              </a:rPr>
              <a:t>How do others feel </a:t>
            </a:r>
          </a:p>
          <a:p>
            <a:pPr indent="457200" defTabSz="914400">
              <a:tabLst>
                <a:tab pos="914400" algn="l"/>
                <a:tab pos="1828800" algn="l"/>
              </a:tabLst>
              <a:defRPr sz="4100" b="1">
                <a:latin typeface="Tw Cen MT"/>
                <a:ea typeface="Tw Cen MT"/>
                <a:cs typeface="Tw Cen MT"/>
                <a:sym typeface="Tw Cen MT"/>
              </a:defRPr>
            </a:pPr>
            <a:r>
              <a:rPr sz="6000" b="1" dirty="0">
                <a:solidFill>
                  <a:srgbClr val="000000"/>
                </a:solidFill>
                <a:latin typeface="Brandon Grotesque Regular" panose="020B0503020203060202" pitchFamily="34" charset="77"/>
                <a:sym typeface="Tw Cen MT"/>
              </a:rPr>
              <a:t>when they leave my  presence?</a:t>
            </a:r>
            <a:endParaRPr lang="en-US" sz="6000" b="1" dirty="0">
              <a:solidFill>
                <a:srgbClr val="000000"/>
              </a:solidFill>
              <a:latin typeface="Brandon Grotesque Regular" panose="020B0503020203060202" pitchFamily="34" charset="77"/>
              <a:sym typeface="Tw Cen MT"/>
            </a:endParaRPr>
          </a:p>
          <a:p>
            <a:pPr indent="457200" defTabSz="914400">
              <a:tabLst>
                <a:tab pos="914400" algn="l"/>
                <a:tab pos="1828800" algn="l"/>
              </a:tabLst>
              <a:defRPr sz="4100" b="1">
                <a:latin typeface="Tw Cen MT"/>
                <a:ea typeface="Tw Cen MT"/>
                <a:cs typeface="Tw Cen MT"/>
                <a:sym typeface="Tw Cen MT"/>
              </a:defRPr>
            </a:pPr>
            <a:endParaRPr sz="6000" b="1" dirty="0">
              <a:solidFill>
                <a:srgbClr val="000000"/>
              </a:solidFill>
              <a:latin typeface="Brandon Grotesque Regular" panose="020B0503020203060202" pitchFamily="34" charset="77"/>
              <a:sym typeface="Tw Cen MT"/>
            </a:endParaRPr>
          </a:p>
          <a:p>
            <a:pPr defTabSz="914400">
              <a:tabLst>
                <a:tab pos="914400" algn="l"/>
                <a:tab pos="1828800" algn="l"/>
              </a:tabLst>
              <a:defRPr sz="4000" b="1">
                <a:latin typeface="Tw Cen MT"/>
                <a:ea typeface="Tw Cen MT"/>
                <a:cs typeface="Tw Cen MT"/>
                <a:sym typeface="Tw Cen MT"/>
              </a:defRPr>
            </a:pPr>
            <a:r>
              <a:rPr sz="6000" b="1" dirty="0">
                <a:solidFill>
                  <a:srgbClr val="000000"/>
                </a:solidFill>
                <a:latin typeface="Brandon Grotesque Regular" panose="020B0503020203060202" pitchFamily="34" charset="77"/>
                <a:sym typeface="Tw Cen MT"/>
              </a:rPr>
              <a:t>	</a:t>
            </a:r>
            <a:r>
              <a:rPr sz="6000" b="1" i="1" dirty="0">
                <a:solidFill>
                  <a:srgbClr val="000000"/>
                </a:solidFill>
                <a:latin typeface="Brandon Grotesque Regular" panose="020B0503020203060202" pitchFamily="34" charset="77"/>
                <a:sym typeface="Tw Cen MT"/>
              </a:rPr>
              <a:t>Stronger or weaker?</a:t>
            </a:r>
          </a:p>
          <a:p>
            <a:pPr defTabSz="914400">
              <a:tabLst>
                <a:tab pos="914400" algn="l"/>
                <a:tab pos="1828800" algn="l"/>
              </a:tabLst>
              <a:defRPr sz="4000" b="1">
                <a:latin typeface="Tw Cen MT"/>
                <a:ea typeface="Tw Cen MT"/>
                <a:cs typeface="Tw Cen MT"/>
                <a:sym typeface="Tw Cen MT"/>
              </a:defRPr>
            </a:pPr>
            <a:r>
              <a:rPr sz="6000" b="1" i="1" dirty="0">
                <a:solidFill>
                  <a:srgbClr val="000000"/>
                </a:solidFill>
                <a:latin typeface="Brandon Grotesque Regular" panose="020B0503020203060202" pitchFamily="34" charset="77"/>
                <a:sym typeface="Tw Cen MT"/>
              </a:rPr>
              <a:t>	Larger or smaller?</a:t>
            </a:r>
          </a:p>
          <a:p>
            <a:pPr defTabSz="914400">
              <a:tabLst>
                <a:tab pos="914400" algn="l"/>
                <a:tab pos="1828800" algn="l"/>
              </a:tabLst>
              <a:defRPr sz="4000" b="1">
                <a:latin typeface="Tw Cen MT"/>
                <a:ea typeface="Tw Cen MT"/>
                <a:cs typeface="Tw Cen MT"/>
                <a:sym typeface="Tw Cen MT"/>
              </a:defRPr>
            </a:pPr>
            <a:r>
              <a:rPr sz="6000" b="1" i="1" dirty="0">
                <a:solidFill>
                  <a:srgbClr val="000000"/>
                </a:solidFill>
                <a:latin typeface="Brandon Grotesque Regular" panose="020B0503020203060202" pitchFamily="34" charset="77"/>
                <a:sym typeface="Tw Cen MT"/>
              </a:rPr>
              <a:t>   Confident or “scared”? </a:t>
            </a:r>
          </a:p>
          <a:p>
            <a:pPr defTabSz="914400">
              <a:tabLst>
                <a:tab pos="914400" algn="l"/>
                <a:tab pos="1828800" algn="l"/>
              </a:tabLst>
              <a:defRPr sz="4000" b="1">
                <a:latin typeface="Tw Cen MT"/>
                <a:ea typeface="Tw Cen MT"/>
                <a:cs typeface="Tw Cen MT"/>
                <a:sym typeface="Tw Cen MT"/>
              </a:defRPr>
            </a:pPr>
            <a:r>
              <a:rPr sz="6000" b="1" i="1" dirty="0">
                <a:solidFill>
                  <a:srgbClr val="000000"/>
                </a:solidFill>
                <a:latin typeface="Brandon Grotesque Regular" panose="020B0503020203060202" pitchFamily="34" charset="77"/>
                <a:sym typeface="Tw Cen MT"/>
              </a:rPr>
              <a:t>	Understood or misunderstood?</a:t>
            </a:r>
          </a:p>
          <a:p>
            <a:pPr defTabSz="914400">
              <a:tabLst>
                <a:tab pos="914400" algn="l"/>
                <a:tab pos="1828800" algn="l"/>
              </a:tabLst>
              <a:defRPr sz="4000" b="1">
                <a:latin typeface="Tw Cen MT"/>
                <a:ea typeface="Tw Cen MT"/>
                <a:cs typeface="Tw Cen MT"/>
                <a:sym typeface="Tw Cen MT"/>
              </a:defRPr>
            </a:pPr>
            <a:r>
              <a:rPr sz="6000" b="1" i="1" dirty="0">
                <a:solidFill>
                  <a:srgbClr val="000000"/>
                </a:solidFill>
                <a:latin typeface="Brandon Grotesque Regular" panose="020B0503020203060202" pitchFamily="34" charset="77"/>
                <a:sym typeface="Tw Cen MT"/>
              </a:rPr>
              <a:t>	Affirmed or manipulated? </a:t>
            </a:r>
          </a:p>
          <a:p>
            <a:pPr lvl="1" indent="914400" defTabSz="914400">
              <a:tabLst>
                <a:tab pos="914400" algn="l"/>
                <a:tab pos="1828800" algn="l"/>
              </a:tabLst>
              <a:defRPr sz="4000" b="1">
                <a:latin typeface="Tw Cen MT"/>
                <a:ea typeface="Tw Cen MT"/>
                <a:cs typeface="Tw Cen MT"/>
                <a:sym typeface="Tw Cen MT"/>
              </a:defRPr>
            </a:pPr>
            <a:r>
              <a:rPr sz="6000" b="1" i="1" dirty="0">
                <a:solidFill>
                  <a:srgbClr val="000000"/>
                </a:solidFill>
                <a:latin typeface="Brandon Grotesque Regular" panose="020B0503020203060202" pitchFamily="34" charset="77"/>
                <a:sym typeface="Tw Cen MT"/>
              </a:rPr>
              <a:t>Blessed or “destroyed”?</a:t>
            </a:r>
            <a:r>
              <a:rPr sz="6000" b="1" i="1" dirty="0">
                <a:solidFill>
                  <a:srgbClr val="000000"/>
                </a:solidFill>
                <a:effectLst>
                  <a:outerShdw blurRad="38100" dist="38100" dir="2700000" rotWithShape="0">
                    <a:srgbClr val="EEECE1"/>
                  </a:outerShdw>
                </a:effectLst>
                <a:latin typeface="Brandon Grotesque Regular" panose="020B0503020203060202" pitchFamily="34" charset="77"/>
                <a:sym typeface="Tw Cen MT"/>
              </a:rPr>
              <a:t> </a:t>
            </a:r>
          </a:p>
        </p:txBody>
      </p:sp>
      <p:sp>
        <p:nvSpPr>
          <p:cNvPr id="302" name="Line"/>
          <p:cNvSpPr/>
          <p:nvPr/>
        </p:nvSpPr>
        <p:spPr>
          <a:xfrm>
            <a:off x="6640053" y="2463800"/>
            <a:ext cx="11103898" cy="0"/>
          </a:xfrm>
          <a:prstGeom prst="line">
            <a:avLst/>
          </a:prstGeom>
          <a:ln w="25400">
            <a:solidFill>
              <a:schemeClr val="accent2"/>
            </a:solidFill>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grpSp>
        <p:nvGrpSpPr>
          <p:cNvPr id="305" name="?"/>
          <p:cNvGrpSpPr/>
          <p:nvPr/>
        </p:nvGrpSpPr>
        <p:grpSpPr>
          <a:xfrm>
            <a:off x="10392119" y="417954"/>
            <a:ext cx="3599770" cy="3599770"/>
            <a:chOff x="-1" y="-1"/>
            <a:chExt cx="1799883" cy="1799884"/>
          </a:xfrm>
        </p:grpSpPr>
        <p:sp>
          <p:nvSpPr>
            <p:cNvPr id="303" name="Circle"/>
            <p:cNvSpPr/>
            <p:nvPr/>
          </p:nvSpPr>
          <p:spPr>
            <a:xfrm>
              <a:off x="-1" y="-1"/>
              <a:ext cx="1799883" cy="1799884"/>
            </a:xfrm>
            <a:prstGeom prst="ellipse">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0000">
                  <a:solidFill>
                    <a:srgbClr val="FFFFFF"/>
                  </a:solidFill>
                  <a:latin typeface="Bebas Neue"/>
                  <a:ea typeface="Bebas Neue"/>
                  <a:cs typeface="Bebas Neue"/>
                  <a:sym typeface="Bebas Neue"/>
                </a:defRPr>
              </a:pPr>
              <a:endParaRPr sz="20000">
                <a:solidFill>
                  <a:srgbClr val="FFFFFF"/>
                </a:solidFill>
                <a:latin typeface="Bebas Neue"/>
                <a:sym typeface="Bebas Neue"/>
              </a:endParaRPr>
            </a:p>
          </p:txBody>
        </p:sp>
        <p:sp>
          <p:nvSpPr>
            <p:cNvPr id="304" name="?"/>
            <p:cNvSpPr txBox="1"/>
            <p:nvPr/>
          </p:nvSpPr>
          <p:spPr>
            <a:xfrm>
              <a:off x="263586" y="84333"/>
              <a:ext cx="1272706" cy="16312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lvl1pPr algn="ctr">
                <a:defRPr sz="10000">
                  <a:solidFill>
                    <a:srgbClr val="FFFFFF"/>
                  </a:solidFill>
                  <a:latin typeface="Bebas Neue"/>
                  <a:ea typeface="Bebas Neue"/>
                  <a:cs typeface="Bebas Neue"/>
                  <a:sym typeface="Bebas Neue"/>
                </a:defRPr>
              </a:lvl1pPr>
            </a:lstStyle>
            <a:p>
              <a:pPr defTabSz="914400"/>
              <a:r>
                <a:rPr sz="20000"/>
                <a:t>?</a:t>
              </a:r>
            </a:p>
          </p:txBody>
        </p:sp>
      </p:gr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WebHeader-VisitEvents.jpg" descr="WebHeader-VisitEvents.jpg"/>
          <p:cNvPicPr>
            <a:picLocks noChangeAspect="1"/>
          </p:cNvPicPr>
          <p:nvPr/>
        </p:nvPicPr>
        <p:blipFill>
          <a:blip r:embed="rId3">
            <a:alphaModFix amt="14482"/>
          </a:blip>
          <a:stretch>
            <a:fillRect/>
          </a:stretch>
        </p:blipFill>
        <p:spPr>
          <a:xfrm>
            <a:off x="-187764" y="-1975523"/>
            <a:ext cx="24759528" cy="15951842"/>
          </a:xfrm>
          <a:prstGeom prst="rect">
            <a:avLst/>
          </a:prstGeom>
          <a:ln w="12700">
            <a:miter lim="400000"/>
          </a:ln>
        </p:spPr>
      </p:pic>
      <p:sp>
        <p:nvSpPr>
          <p:cNvPr id="310" name="Rectangle 4"/>
          <p:cNvSpPr txBox="1"/>
          <p:nvPr/>
        </p:nvSpPr>
        <p:spPr>
          <a:xfrm>
            <a:off x="3429000" y="2030084"/>
            <a:ext cx="17526000" cy="7940627"/>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tabLst>
                <a:tab pos="914400" algn="l"/>
                <a:tab pos="1828800" algn="l"/>
              </a:tabLst>
              <a:defRPr sz="4000" b="1" u="sng">
                <a:solidFill>
                  <a:srgbClr val="17375E"/>
                </a:solidFill>
                <a:latin typeface="Tw Cen MT"/>
                <a:ea typeface="Tw Cen MT"/>
                <a:cs typeface="Tw Cen MT"/>
                <a:sym typeface="Tw Cen MT"/>
              </a:defRPr>
            </a:pPr>
            <a:r>
              <a:rPr sz="7200" b="1" u="sng" dirty="0">
                <a:solidFill>
                  <a:srgbClr val="17375E"/>
                </a:solidFill>
                <a:latin typeface="Brandon Grotesque Regular" panose="020B0503020203060202" pitchFamily="34" charset="77"/>
                <a:sym typeface="Tw Cen MT"/>
              </a:rPr>
              <a:t>PRAISE</a:t>
            </a:r>
            <a:r>
              <a:rPr sz="7200" b="1" u="sng" dirty="0">
                <a:solidFill>
                  <a:srgbClr val="000000"/>
                </a:solidFill>
                <a:latin typeface="Brandon Grotesque Regular" panose="020B0503020203060202" pitchFamily="34" charset="77"/>
                <a:sym typeface="Tw Cen MT"/>
              </a:rPr>
              <a:t> to </a:t>
            </a:r>
            <a:r>
              <a:rPr sz="7200" b="1" u="sng" dirty="0">
                <a:solidFill>
                  <a:srgbClr val="953735"/>
                </a:solidFill>
                <a:latin typeface="Brandon Grotesque Regular" panose="020B0503020203060202" pitchFamily="34" charset="77"/>
                <a:sym typeface="Tw Cen MT"/>
              </a:rPr>
              <a:t>CRISTICISM</a:t>
            </a:r>
            <a:r>
              <a:rPr sz="7200" b="1" u="sng" dirty="0">
                <a:solidFill>
                  <a:srgbClr val="000000"/>
                </a:solidFill>
                <a:latin typeface="Brandon Grotesque Regular" panose="020B0503020203060202" pitchFamily="34" charset="77"/>
                <a:sym typeface="Tw Cen MT"/>
              </a:rPr>
              <a:t> ratio</a:t>
            </a:r>
            <a:endParaRPr lang="en-US" sz="7200" b="1" u="sng" dirty="0">
              <a:solidFill>
                <a:srgbClr val="000000"/>
              </a:solidFill>
              <a:latin typeface="Brandon Grotesque Regular" panose="020B0503020203060202" pitchFamily="34" charset="77"/>
              <a:sym typeface="Tw Cen MT"/>
            </a:endParaRPr>
          </a:p>
          <a:p>
            <a:pPr defTabSz="914400">
              <a:tabLst>
                <a:tab pos="914400" algn="l"/>
                <a:tab pos="1828800" algn="l"/>
              </a:tabLst>
              <a:defRPr sz="4000" b="1" u="sng">
                <a:solidFill>
                  <a:srgbClr val="17375E"/>
                </a:solidFill>
                <a:latin typeface="Tw Cen MT"/>
                <a:ea typeface="Tw Cen MT"/>
                <a:cs typeface="Tw Cen MT"/>
                <a:sym typeface="Tw Cen MT"/>
              </a:defRPr>
            </a:pPr>
            <a:endParaRPr sz="7200" b="1" u="sng" dirty="0">
              <a:solidFill>
                <a:srgbClr val="000000"/>
              </a:solidFill>
              <a:latin typeface="Brandon Grotesque Regular" panose="020B0503020203060202" pitchFamily="34" charset="77"/>
              <a:sym typeface="Tw Cen MT"/>
            </a:endParaRPr>
          </a:p>
          <a:p>
            <a:pPr defTabSz="914400">
              <a:tabLst>
                <a:tab pos="914400" algn="l"/>
                <a:tab pos="1828800" algn="l"/>
              </a:tabLst>
              <a:defRPr sz="7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80-90% </a:t>
            </a:r>
          </a:p>
          <a:p>
            <a:pPr defTabSz="914400">
              <a:tabLst>
                <a:tab pos="914400" algn="l"/>
                <a:tab pos="1828800" algn="l"/>
              </a:tabLst>
              <a:defRPr sz="37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praise or positive statements</a:t>
            </a:r>
            <a:endParaRPr lang="en-US" sz="7200" b="1" dirty="0">
              <a:solidFill>
                <a:srgbClr val="000000"/>
              </a:solidFill>
              <a:latin typeface="Brandon Grotesque Regular" panose="020B0503020203060202" pitchFamily="34" charset="77"/>
              <a:sym typeface="Tw Cen MT"/>
            </a:endParaRPr>
          </a:p>
          <a:p>
            <a:pPr defTabSz="914400">
              <a:tabLst>
                <a:tab pos="914400" algn="l"/>
                <a:tab pos="1828800" algn="l"/>
              </a:tabLst>
              <a:defRPr sz="37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 </a:t>
            </a:r>
          </a:p>
          <a:p>
            <a:pPr defTabSz="914400">
              <a:tabLst>
                <a:tab pos="914400" algn="l"/>
                <a:tab pos="1828800" algn="l"/>
              </a:tabLst>
              <a:defRPr sz="70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10-20% </a:t>
            </a:r>
          </a:p>
          <a:p>
            <a:pPr defTabSz="914400">
              <a:tabLst>
                <a:tab pos="914400" algn="l"/>
                <a:tab pos="1828800" algn="l"/>
              </a:tabLst>
              <a:defRPr sz="39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criticism or negative statements</a:t>
            </a:r>
          </a:p>
        </p:txBody>
      </p:sp>
      <p:sp>
        <p:nvSpPr>
          <p:cNvPr id="311" name="Rectangle 4"/>
          <p:cNvSpPr txBox="1"/>
          <p:nvPr/>
        </p:nvSpPr>
        <p:spPr>
          <a:xfrm>
            <a:off x="3657600" y="10109738"/>
            <a:ext cx="17068800" cy="73865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tabLst>
                <a:tab pos="914400" algn="l"/>
                <a:tab pos="1828800" algn="l"/>
              </a:tabLst>
              <a:defRPr i="1">
                <a:latin typeface="Tw Cen MT"/>
                <a:ea typeface="Tw Cen MT"/>
                <a:cs typeface="Tw Cen MT"/>
                <a:sym typeface="Tw Cen MT"/>
              </a:defRPr>
            </a:pPr>
            <a:r>
              <a:rPr sz="3600" i="1" dirty="0">
                <a:solidFill>
                  <a:srgbClr val="000000"/>
                </a:solidFill>
                <a:latin typeface="Tw Cen MT"/>
                <a:sym typeface="Tw Cen MT"/>
              </a:rPr>
              <a:t>-Sven </a:t>
            </a:r>
            <a:r>
              <a:rPr sz="3600" i="1" dirty="0" err="1">
                <a:solidFill>
                  <a:srgbClr val="000000"/>
                </a:solidFill>
                <a:latin typeface="Tw Cen MT"/>
                <a:sym typeface="Tw Cen MT"/>
              </a:rPr>
              <a:t>Walroos</a:t>
            </a:r>
            <a:r>
              <a:rPr sz="3600" i="1" dirty="0">
                <a:solidFill>
                  <a:srgbClr val="000000"/>
                </a:solidFill>
                <a:latin typeface="Tw Cen MT"/>
                <a:sym typeface="Tw Cen MT"/>
              </a:rPr>
              <a:t>, clinical psychologist.</a:t>
            </a:r>
            <a:r>
              <a:rPr sz="3600" i="1" dirty="0">
                <a:solidFill>
                  <a:srgbClr val="000000"/>
                </a:solidFill>
                <a:effectLst>
                  <a:outerShdw blurRad="38100" dist="38100" dir="2700000" rotWithShape="0">
                    <a:srgbClr val="EEECE1"/>
                  </a:outerShdw>
                </a:effectLst>
                <a:latin typeface="Tw Cen MT"/>
                <a:sym typeface="Tw Cen MT"/>
              </a:rPr>
              <a:t>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15" name="Line"/>
          <p:cNvSpPr/>
          <p:nvPr/>
        </p:nvSpPr>
        <p:spPr>
          <a:xfrm>
            <a:off x="6640053" y="19050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316" name="Title 3"/>
          <p:cNvSpPr txBox="1"/>
          <p:nvPr/>
        </p:nvSpPr>
        <p:spPr>
          <a:xfrm>
            <a:off x="3962400" y="3443111"/>
            <a:ext cx="16459200"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a:solidFill>
                  <a:srgbClr val="C0504D">
                    <a:satOff val="-4966"/>
                    <a:lumOff val="-10549"/>
                  </a:srgbClr>
                </a:solidFill>
              </a:rPr>
              <a:t>Live Gratefully</a:t>
            </a:r>
          </a:p>
        </p:txBody>
      </p:sp>
      <p:sp>
        <p:nvSpPr>
          <p:cNvPr id="317" name="Title 3"/>
          <p:cNvSpPr txBox="1"/>
          <p:nvPr/>
        </p:nvSpPr>
        <p:spPr>
          <a:xfrm>
            <a:off x="3117964" y="7651101"/>
            <a:ext cx="18218036" cy="328704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90000"/>
              </a:lnSpc>
              <a:defRPr sz="2600" cap="all">
                <a:latin typeface="Tw Cen MT"/>
                <a:ea typeface="Tw Cen MT"/>
                <a:cs typeface="Tw Cen MT"/>
                <a:sym typeface="Tw Cen MT"/>
              </a:defRPr>
            </a:pPr>
            <a:r>
              <a:rPr sz="5600" cap="all" dirty="0">
                <a:solidFill>
                  <a:srgbClr val="000000"/>
                </a:solidFill>
                <a:latin typeface="Brandon Grotesque Regular" panose="020B0503020203060202" pitchFamily="34" charset="77"/>
                <a:sym typeface="Tw Cen MT"/>
              </a:rPr>
              <a:t>Issue:</a:t>
            </a:r>
            <a:br>
              <a:rPr sz="5600" cap="all"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Comparison is the root of inferiority </a:t>
            </a:r>
            <a:br>
              <a:rPr sz="5600" b="1" dirty="0">
                <a:solidFill>
                  <a:srgbClr val="000000"/>
                </a:solidFill>
                <a:latin typeface="Brandon Grotesque Regular" panose="020B0503020203060202" pitchFamily="34" charset="77"/>
                <a:sym typeface="Tw Cen MT"/>
              </a:rPr>
            </a:br>
            <a:r>
              <a:rPr sz="5600" cap="all" dirty="0">
                <a:solidFill>
                  <a:srgbClr val="000000"/>
                </a:solidFill>
                <a:latin typeface="Brandon Grotesque Regular" panose="020B0503020203060202" pitchFamily="34" charset="77"/>
                <a:sym typeface="Tw Cen MT"/>
              </a:rPr>
              <a:t>Principle:</a:t>
            </a:r>
            <a:br>
              <a:rPr sz="5600" cap="all"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“Don’t complain. Be grateful”</a:t>
            </a:r>
          </a:p>
        </p:txBody>
      </p:sp>
      <p:sp>
        <p:nvSpPr>
          <p:cNvPr id="318" name="Anchor # 2:"/>
          <p:cNvSpPr txBox="1"/>
          <p:nvPr/>
        </p:nvSpPr>
        <p:spPr>
          <a:xfrm>
            <a:off x="9474745" y="624838"/>
            <a:ext cx="5434493" cy="1295155"/>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4400">
                <a:latin typeface="Trajan Pro"/>
                <a:ea typeface="Trajan Pro"/>
                <a:cs typeface="Trajan Pro"/>
                <a:sym typeface="Trajan Pro"/>
              </a:defRPr>
            </a:lvl1pPr>
          </a:lstStyle>
          <a:p>
            <a:pPr defTabSz="914400"/>
            <a:r>
              <a:rPr sz="8800" dirty="0">
                <a:solidFill>
                  <a:srgbClr val="000000"/>
                </a:solidFill>
                <a:latin typeface="Brandon Grotesque Regular" panose="020B0503020203060202" pitchFamily="34" charset="77"/>
              </a:rPr>
              <a:t>Anchor # 2:</a:t>
            </a:r>
          </a:p>
        </p:txBody>
      </p:sp>
      <p:sp>
        <p:nvSpPr>
          <p:cNvPr id="319" name="—1 Thessalonians 5:18—"/>
          <p:cNvSpPr txBox="1"/>
          <p:nvPr/>
        </p:nvSpPr>
        <p:spPr>
          <a:xfrm>
            <a:off x="8769428" y="6449057"/>
            <a:ext cx="6845136"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a:solidFill>
                  <a:srgbClr val="000000"/>
                </a:solidFill>
              </a:rPr>
              <a:t>—1 Thessalonians 5:18—</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23" name="Rectangle 4"/>
          <p:cNvSpPr txBox="1"/>
          <p:nvPr/>
        </p:nvSpPr>
        <p:spPr>
          <a:xfrm>
            <a:off x="5334000" y="1571181"/>
            <a:ext cx="17235488" cy="3508645"/>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5400" b="1">
                <a:solidFill>
                  <a:srgbClr val="C0504D"/>
                </a:solidFill>
                <a:latin typeface="Raleway-ExtraBold"/>
                <a:ea typeface="Raleway-ExtraBold"/>
                <a:cs typeface="Raleway-ExtraBold"/>
                <a:sym typeface="Raleway-ExtraBold"/>
              </a:defRPr>
            </a:pPr>
            <a:r>
              <a:rPr sz="10000" b="1" dirty="0">
                <a:solidFill>
                  <a:srgbClr val="C0504D"/>
                </a:solidFill>
                <a:latin typeface="Brandon Grotesque Regular" panose="020B0503020203060202" pitchFamily="34" charset="77"/>
                <a:sym typeface="Raleway-ExtraBold"/>
              </a:rPr>
              <a:t>COMPARISON</a:t>
            </a:r>
            <a:r>
              <a:rPr sz="10800" b="1" dirty="0">
                <a:solidFill>
                  <a:srgbClr val="C0504D"/>
                </a:solidFill>
                <a:latin typeface="Raleway-ExtraBold"/>
                <a:sym typeface="Raleway-ExtraBold"/>
              </a:rPr>
              <a:t> 	  </a:t>
            </a:r>
          </a:p>
          <a:p>
            <a:pPr defTabSz="914400">
              <a:defRPr sz="5400" b="1">
                <a:solidFill>
                  <a:srgbClr val="C0504D"/>
                </a:solidFill>
                <a:latin typeface="Raleway-ExtraBold"/>
                <a:ea typeface="Raleway-ExtraBold"/>
                <a:cs typeface="Raleway-ExtraBold"/>
                <a:sym typeface="Raleway-ExtraBold"/>
              </a:defRPr>
            </a:pPr>
            <a:r>
              <a:rPr sz="10800" b="1" dirty="0">
                <a:solidFill>
                  <a:srgbClr val="C0504D"/>
                </a:solidFill>
                <a:latin typeface="Raleway-ExtraBold"/>
                <a:sym typeface="Raleway-ExtraBold"/>
              </a:rPr>
              <a:t>	  	 </a:t>
            </a:r>
          </a:p>
        </p:txBody>
      </p:sp>
      <p:sp>
        <p:nvSpPr>
          <p:cNvPr id="324" name="Rectangle 4"/>
          <p:cNvSpPr txBox="1"/>
          <p:nvPr/>
        </p:nvSpPr>
        <p:spPr>
          <a:xfrm>
            <a:off x="6909673" y="5372734"/>
            <a:ext cx="13215066" cy="572463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45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robs us of joy, relationships, confidence and peace.</a:t>
            </a:r>
          </a:p>
          <a:p>
            <a:pPr defTabSz="914400">
              <a:defRPr sz="45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In the process, </a:t>
            </a:r>
            <a:endParaRPr lang="en-US" sz="7200" b="1" dirty="0">
              <a:solidFill>
                <a:srgbClr val="000000"/>
              </a:solidFill>
              <a:latin typeface="Brandon Grotesque Regular" panose="020B0503020203060202" pitchFamily="34" charset="77"/>
              <a:sym typeface="Raleway-Bold"/>
            </a:endParaRPr>
          </a:p>
          <a:p>
            <a:pPr defTabSz="914400">
              <a:defRPr sz="45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it saps our energy </a:t>
            </a:r>
          </a:p>
          <a:p>
            <a:pPr defTabSz="914400">
              <a:defRPr sz="45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and drains us of enthusiasm.</a:t>
            </a:r>
            <a:r>
              <a:rPr sz="7200" b="1" dirty="0">
                <a:solidFill>
                  <a:srgbClr val="000000"/>
                </a:solidFill>
                <a:effectLst>
                  <a:outerShdw blurRad="38100" dist="38100" dir="2700000" rotWithShape="0">
                    <a:srgbClr val="EEECE1"/>
                  </a:outerShdw>
                </a:effectLst>
                <a:latin typeface="Brandon Grotesque Regular" panose="020B0503020203060202" pitchFamily="34" charset="77"/>
                <a:sym typeface="Raleway-Bold"/>
              </a:rPr>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Two Personal Vignettes"/>
          <p:cNvSpPr txBox="1"/>
          <p:nvPr/>
        </p:nvSpPr>
        <p:spPr>
          <a:xfrm>
            <a:off x="1049856" y="209413"/>
            <a:ext cx="13206933" cy="1724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lang="en-US" dirty="0"/>
              <a:t>Story One</a:t>
            </a:r>
            <a:endParaRPr dirty="0"/>
          </a:p>
        </p:txBody>
      </p:sp>
      <p:sp>
        <p:nvSpPr>
          <p:cNvPr id="162" name="MVNU Alumnus Letter"/>
          <p:cNvSpPr txBox="1"/>
          <p:nvPr/>
        </p:nvSpPr>
        <p:spPr>
          <a:xfrm>
            <a:off x="1114443" y="1869312"/>
            <a:ext cx="10139563" cy="10948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77500" lnSpcReduction="20000"/>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lang="en-US" dirty="0"/>
              <a:t>Response to l</a:t>
            </a:r>
            <a:r>
              <a:rPr dirty="0"/>
              <a:t>etter</a:t>
            </a:r>
            <a:r>
              <a:rPr lang="en-US" dirty="0"/>
              <a:t> from a MVNU graduate</a:t>
            </a:r>
            <a:endParaRPr dirty="0"/>
          </a:p>
        </p:txBody>
      </p:sp>
      <p:sp>
        <p:nvSpPr>
          <p:cNvPr id="163" name="2. Do I communicate clearly or carelessly?"/>
          <p:cNvSpPr txBox="1"/>
          <p:nvPr/>
        </p:nvSpPr>
        <p:spPr>
          <a:xfrm>
            <a:off x="1114443" y="6105855"/>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2. Do I communicate clearly or carelessly?</a:t>
            </a:r>
          </a:p>
        </p:txBody>
      </p:sp>
      <p:sp>
        <p:nvSpPr>
          <p:cNvPr id="164" name="4. Am I forthright or dishonest?"/>
          <p:cNvSpPr txBox="1"/>
          <p:nvPr/>
        </p:nvSpPr>
        <p:spPr>
          <a:xfrm>
            <a:off x="1114443" y="9831789"/>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t>4. Am I forthright or dishonest?</a:t>
            </a:r>
          </a:p>
        </p:txBody>
      </p:sp>
      <p:sp>
        <p:nvSpPr>
          <p:cNvPr id="165" name="3. Do I treat promises seriously or lightly?"/>
          <p:cNvSpPr txBox="1"/>
          <p:nvPr/>
        </p:nvSpPr>
        <p:spPr>
          <a:xfrm>
            <a:off x="1114443" y="7968822"/>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3. Do I treat promises seriously or lightly?</a:t>
            </a:r>
          </a:p>
        </p:txBody>
      </p:sp>
      <p:sp>
        <p:nvSpPr>
          <p:cNvPr id="166" name="1. Is my behavior predicable or erratic?"/>
          <p:cNvSpPr txBox="1"/>
          <p:nvPr/>
        </p:nvSpPr>
        <p:spPr>
          <a:xfrm>
            <a:off x="1141693" y="4242888"/>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t>1. Is my behavior predicable or erratic?</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28" name="Rectangle 4"/>
          <p:cNvSpPr txBox="1"/>
          <p:nvPr/>
        </p:nvSpPr>
        <p:spPr>
          <a:xfrm>
            <a:off x="7958233" y="3995680"/>
            <a:ext cx="11730442" cy="572463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5500" b="1">
                <a:latin typeface="Raleway-Bold"/>
                <a:ea typeface="Raleway-Bold"/>
                <a:cs typeface="Raleway-Bold"/>
                <a:sym typeface="Raleway-Bold"/>
              </a:defRPr>
            </a:pPr>
            <a:r>
              <a:rPr sz="9000" b="1" dirty="0">
                <a:solidFill>
                  <a:srgbClr val="000000"/>
                </a:solidFill>
                <a:latin typeface="Brandon Grotesque Regular" panose="020B0503020203060202" pitchFamily="34" charset="77"/>
                <a:sym typeface="Raleway-Bold"/>
              </a:rPr>
              <a:t>Gratitude is the </a:t>
            </a:r>
          </a:p>
          <a:p>
            <a:pPr defTabSz="914400">
              <a:defRPr sz="5500" b="1">
                <a:latin typeface="Raleway-Bold"/>
                <a:ea typeface="Raleway-Bold"/>
                <a:cs typeface="Raleway-Bold"/>
                <a:sym typeface="Raleway-Bold"/>
              </a:defRPr>
            </a:pPr>
            <a:r>
              <a:rPr sz="9000" b="1" dirty="0">
                <a:solidFill>
                  <a:srgbClr val="000000"/>
                </a:solidFill>
                <a:latin typeface="Brandon Grotesque Regular" panose="020B0503020203060202" pitchFamily="34" charset="77"/>
                <a:sym typeface="Raleway-Bold"/>
              </a:rPr>
              <a:t>“life-giving” antidote </a:t>
            </a:r>
            <a:endParaRPr lang="en-US" sz="9000" b="1" dirty="0">
              <a:solidFill>
                <a:srgbClr val="000000"/>
              </a:solidFill>
              <a:latin typeface="Brandon Grotesque Regular" panose="020B0503020203060202" pitchFamily="34" charset="77"/>
              <a:sym typeface="Raleway-Bold"/>
            </a:endParaRPr>
          </a:p>
          <a:p>
            <a:pPr defTabSz="914400">
              <a:defRPr sz="5500" b="1">
                <a:latin typeface="Raleway-Bold"/>
                <a:ea typeface="Raleway-Bold"/>
                <a:cs typeface="Raleway-Bold"/>
                <a:sym typeface="Raleway-Bold"/>
              </a:defRPr>
            </a:pPr>
            <a:r>
              <a:rPr sz="9000" b="1" dirty="0">
                <a:solidFill>
                  <a:srgbClr val="000000"/>
                </a:solidFill>
                <a:latin typeface="Brandon Grotesque Regular" panose="020B0503020203060202" pitchFamily="34" charset="77"/>
                <a:sym typeface="Raleway-Bold"/>
              </a:rPr>
              <a:t>to the negative impact </a:t>
            </a:r>
          </a:p>
          <a:p>
            <a:pPr defTabSz="914400">
              <a:defRPr sz="5500" b="1">
                <a:latin typeface="Raleway-Bold"/>
                <a:ea typeface="Raleway-Bold"/>
                <a:cs typeface="Raleway-Bold"/>
                <a:sym typeface="Raleway-Bold"/>
              </a:defRPr>
            </a:pPr>
            <a:r>
              <a:rPr sz="9000" b="1" dirty="0">
                <a:solidFill>
                  <a:srgbClr val="000000"/>
                </a:solidFill>
                <a:latin typeface="Brandon Grotesque Regular" panose="020B0503020203060202" pitchFamily="34" charset="77"/>
                <a:sym typeface="Raleway-Bold"/>
              </a:rPr>
              <a:t>of comparison</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32" name="Line"/>
          <p:cNvSpPr/>
          <p:nvPr/>
        </p:nvSpPr>
        <p:spPr>
          <a:xfrm>
            <a:off x="6640053" y="17526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333" name="Title 3"/>
          <p:cNvSpPr txBox="1"/>
          <p:nvPr/>
        </p:nvSpPr>
        <p:spPr>
          <a:xfrm>
            <a:off x="4193937" y="3111419"/>
            <a:ext cx="16459202"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a:solidFill>
                  <a:srgbClr val="C0504D">
                    <a:satOff val="-4966"/>
                    <a:lumOff val="-10549"/>
                  </a:srgbClr>
                </a:solidFill>
              </a:rPr>
              <a:t>Listen Intently</a:t>
            </a:r>
          </a:p>
        </p:txBody>
      </p:sp>
      <p:sp>
        <p:nvSpPr>
          <p:cNvPr id="334" name="Title 3"/>
          <p:cNvSpPr txBox="1"/>
          <p:nvPr/>
        </p:nvSpPr>
        <p:spPr>
          <a:xfrm>
            <a:off x="3117964" y="6857969"/>
            <a:ext cx="18218036" cy="433316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80000"/>
              </a:lnSpc>
              <a:defRPr sz="2600" cap="all">
                <a:latin typeface="Tw Cen MT"/>
                <a:ea typeface="Tw Cen MT"/>
                <a:cs typeface="Tw Cen MT"/>
                <a:sym typeface="Tw Cen MT"/>
              </a:defRPr>
            </a:pPr>
            <a:r>
              <a:rPr sz="5600" cap="all" dirty="0">
                <a:solidFill>
                  <a:srgbClr val="000000"/>
                </a:solidFill>
                <a:latin typeface="Tw Cen MT"/>
                <a:sym typeface="Tw Cen MT"/>
              </a:rPr>
              <a:t>Issue: </a:t>
            </a:r>
            <a:br>
              <a:rPr sz="5600" cap="all" dirty="0">
                <a:solidFill>
                  <a:srgbClr val="000000"/>
                </a:solidFill>
                <a:latin typeface="Tw Cen MT"/>
                <a:sym typeface="Tw Cen MT"/>
              </a:rPr>
            </a:br>
            <a:r>
              <a:rPr sz="5600" b="1" dirty="0">
                <a:solidFill>
                  <a:srgbClr val="000000"/>
                </a:solidFill>
                <a:latin typeface="Tw Cen MT"/>
                <a:sym typeface="Tw Cen MT"/>
              </a:rPr>
              <a:t>“Seek first to understand”</a:t>
            </a:r>
            <a:endParaRPr lang="en-US" sz="5600" b="1" dirty="0">
              <a:solidFill>
                <a:srgbClr val="000000"/>
              </a:solidFill>
              <a:latin typeface="Tw Cen MT"/>
              <a:sym typeface="Tw Cen MT"/>
            </a:endParaRPr>
          </a:p>
          <a:p>
            <a:pPr defTabSz="914400">
              <a:lnSpc>
                <a:spcPct val="80000"/>
              </a:lnSpc>
              <a:defRPr sz="2600" cap="all">
                <a:latin typeface="Tw Cen MT"/>
                <a:ea typeface="Tw Cen MT"/>
                <a:cs typeface="Tw Cen MT"/>
                <a:sym typeface="Tw Cen MT"/>
              </a:defRPr>
            </a:pPr>
            <a:br>
              <a:rPr sz="5600" b="1" dirty="0">
                <a:solidFill>
                  <a:srgbClr val="000000"/>
                </a:solidFill>
                <a:latin typeface="Tw Cen MT"/>
                <a:sym typeface="Tw Cen MT"/>
              </a:rPr>
            </a:br>
            <a:r>
              <a:rPr sz="5600" cap="all" dirty="0">
                <a:solidFill>
                  <a:srgbClr val="000000"/>
                </a:solidFill>
                <a:latin typeface="Tw Cen MT"/>
                <a:sym typeface="Tw Cen MT"/>
              </a:rPr>
              <a:t>PRINCIPLE: </a:t>
            </a:r>
            <a:br>
              <a:rPr sz="5600" cap="all" dirty="0">
                <a:solidFill>
                  <a:srgbClr val="000000"/>
                </a:solidFill>
                <a:latin typeface="Tw Cen MT"/>
                <a:sym typeface="Tw Cen MT"/>
              </a:rPr>
            </a:br>
            <a:r>
              <a:rPr sz="5600" b="1" dirty="0">
                <a:solidFill>
                  <a:srgbClr val="000000"/>
                </a:solidFill>
                <a:latin typeface="Tw Cen MT"/>
                <a:sym typeface="Tw Cen MT"/>
              </a:rPr>
              <a:t>Understanding, not agreement, </a:t>
            </a:r>
            <a:endParaRPr sz="5600" b="1" cap="all" dirty="0">
              <a:solidFill>
                <a:srgbClr val="000000"/>
              </a:solidFill>
              <a:latin typeface="Tw Cen MT"/>
              <a:sym typeface="Tw Cen MT"/>
            </a:endParaRPr>
          </a:p>
          <a:p>
            <a:pPr defTabSz="914400">
              <a:lnSpc>
                <a:spcPct val="80000"/>
              </a:lnSpc>
              <a:defRPr sz="3400" b="1">
                <a:latin typeface="Tw Cen MT"/>
                <a:ea typeface="Tw Cen MT"/>
                <a:cs typeface="Tw Cen MT"/>
                <a:sym typeface="Tw Cen MT"/>
              </a:defRPr>
            </a:pPr>
            <a:r>
              <a:rPr sz="5600" b="1" dirty="0">
                <a:solidFill>
                  <a:srgbClr val="000000"/>
                </a:solidFill>
                <a:latin typeface="Tw Cen MT"/>
                <a:sym typeface="Tw Cen MT"/>
              </a:rPr>
              <a:t>is the key to conflict management</a:t>
            </a:r>
          </a:p>
        </p:txBody>
      </p:sp>
      <p:sp>
        <p:nvSpPr>
          <p:cNvPr id="335" name="Anchor # 3:"/>
          <p:cNvSpPr txBox="1"/>
          <p:nvPr/>
        </p:nvSpPr>
        <p:spPr>
          <a:xfrm>
            <a:off x="9706285" y="388615"/>
            <a:ext cx="5434493" cy="214154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p>
            <a:pPr defTabSz="914400">
              <a:lnSpc>
                <a:spcPct val="70000"/>
              </a:lnSpc>
              <a:defRPr sz="4400">
                <a:latin typeface="Trajan Pro"/>
                <a:ea typeface="Trajan Pro"/>
                <a:cs typeface="Trajan Pro"/>
                <a:sym typeface="Trajan Pro"/>
              </a:defRPr>
            </a:pPr>
            <a:r>
              <a:rPr sz="8800" dirty="0">
                <a:solidFill>
                  <a:srgbClr val="000000"/>
                </a:solidFill>
                <a:latin typeface="Brandon Grotesque Regular" panose="020B0503020203060202" pitchFamily="34" charset="77"/>
                <a:sym typeface="Trajan Pro"/>
              </a:rPr>
              <a:t>Anchor # 3:</a:t>
            </a:r>
            <a:br>
              <a:rPr sz="8800" dirty="0">
                <a:solidFill>
                  <a:srgbClr val="000000"/>
                </a:solidFill>
                <a:latin typeface="Trajan Pro"/>
                <a:sym typeface="Trajan Pro"/>
              </a:rPr>
            </a:br>
            <a:endParaRPr sz="8800" dirty="0">
              <a:solidFill>
                <a:srgbClr val="000000"/>
              </a:solidFill>
              <a:latin typeface="Trajan Pro"/>
              <a:sym typeface="Trajan Pro"/>
            </a:endParaRPr>
          </a:p>
        </p:txBody>
      </p:sp>
      <p:sp>
        <p:nvSpPr>
          <p:cNvPr id="336" name="—James 1:19—"/>
          <p:cNvSpPr txBox="1"/>
          <p:nvPr/>
        </p:nvSpPr>
        <p:spPr>
          <a:xfrm>
            <a:off x="10136789" y="5993650"/>
            <a:ext cx="4110413" cy="790336"/>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400" b="1">
                <a:latin typeface="Trajan Pro"/>
                <a:ea typeface="Trajan Pro"/>
                <a:cs typeface="Trajan Pro"/>
                <a:sym typeface="Trajan Pro"/>
              </a:defRPr>
            </a:lvl1pPr>
          </a:lstStyle>
          <a:p>
            <a:pPr defTabSz="914400"/>
            <a:r>
              <a:rPr sz="4800">
                <a:solidFill>
                  <a:srgbClr val="000000"/>
                </a:solidFill>
              </a:rPr>
              <a:t>—James 1:19—</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40" name="Picture 2" descr="Picture 2"/>
          <p:cNvPicPr>
            <a:picLocks noChangeAspect="1"/>
          </p:cNvPicPr>
          <p:nvPr/>
        </p:nvPicPr>
        <p:blipFill>
          <a:blip r:embed="rId4"/>
          <a:srcRect r="12499" b="5468"/>
          <a:stretch>
            <a:fillRect/>
          </a:stretch>
        </p:blipFill>
        <p:spPr>
          <a:xfrm>
            <a:off x="3047998" y="-1207023"/>
            <a:ext cx="18662864" cy="16130050"/>
          </a:xfrm>
          <a:prstGeom prst="rect">
            <a:avLst/>
          </a:prstGeom>
          <a:ln w="12700">
            <a:miter lim="400000"/>
          </a:ln>
        </p:spPr>
      </p:pic>
      <p:sp>
        <p:nvSpPr>
          <p:cNvPr id="341" name="Rectangle 4"/>
          <p:cNvSpPr txBox="1"/>
          <p:nvPr/>
        </p:nvSpPr>
        <p:spPr>
          <a:xfrm>
            <a:off x="3581400" y="4095415"/>
            <a:ext cx="17221200" cy="48013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tabLst>
                <a:tab pos="914400" algn="l"/>
                <a:tab pos="1828800" algn="l"/>
              </a:tabLst>
              <a:defRPr sz="5000">
                <a:solidFill>
                  <a:srgbClr val="FFFFFF"/>
                </a:solidFill>
                <a:latin typeface="Trajan Pro"/>
                <a:ea typeface="Trajan Pro"/>
                <a:cs typeface="Trajan Pro"/>
                <a:sym typeface="Trajan Pro"/>
              </a:defRPr>
            </a:pPr>
            <a:r>
              <a:rPr sz="10000" dirty="0">
                <a:solidFill>
                  <a:srgbClr val="FFFFFF"/>
                </a:solidFill>
                <a:latin typeface="Brandon Grotesque Regular" panose="020B0503020203060202" pitchFamily="34" charset="77"/>
                <a:sym typeface="Trajan Pro"/>
              </a:rPr>
              <a:t>Theological vision </a:t>
            </a:r>
          </a:p>
          <a:p>
            <a:pPr defTabSz="914400">
              <a:tabLst>
                <a:tab pos="914400" algn="l"/>
                <a:tab pos="1828800" algn="l"/>
              </a:tabLst>
              <a:defRPr sz="5000">
                <a:solidFill>
                  <a:srgbClr val="FFFFFF"/>
                </a:solidFill>
                <a:latin typeface="Trajan Pro"/>
                <a:ea typeface="Trajan Pro"/>
                <a:cs typeface="Trajan Pro"/>
                <a:sym typeface="Trajan Pro"/>
              </a:defRPr>
            </a:pPr>
            <a:r>
              <a:rPr sz="10000" dirty="0">
                <a:solidFill>
                  <a:srgbClr val="FFFFFF"/>
                </a:solidFill>
                <a:latin typeface="Brandon Grotesque Regular" panose="020B0503020203060202" pitchFamily="34" charset="77"/>
                <a:sym typeface="Trajan Pro"/>
              </a:rPr>
              <a:t> precedes </a:t>
            </a:r>
          </a:p>
          <a:p>
            <a:pPr defTabSz="914400">
              <a:tabLst>
                <a:tab pos="914400" algn="l"/>
                <a:tab pos="1828800" algn="l"/>
              </a:tabLst>
              <a:defRPr sz="5000">
                <a:solidFill>
                  <a:srgbClr val="FFFFFF"/>
                </a:solidFill>
                <a:latin typeface="Trajan Pro"/>
                <a:ea typeface="Trajan Pro"/>
                <a:cs typeface="Trajan Pro"/>
                <a:sym typeface="Trajan Pro"/>
              </a:defRPr>
            </a:pPr>
            <a:r>
              <a:rPr sz="10000" dirty="0">
                <a:solidFill>
                  <a:srgbClr val="FFFFFF"/>
                </a:solidFill>
                <a:latin typeface="Brandon Grotesque Regular" panose="020B0503020203060202" pitchFamily="34" charset="77"/>
                <a:sym typeface="Trajan Pro"/>
              </a:rPr>
              <a:t>organizational vision.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45" name="Rectangle 4"/>
          <p:cNvSpPr txBox="1"/>
          <p:nvPr/>
        </p:nvSpPr>
        <p:spPr>
          <a:xfrm>
            <a:off x="7645400" y="2887684"/>
            <a:ext cx="13213876" cy="7940627"/>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gn="l" defTabSz="914400">
              <a:tabLst>
                <a:tab pos="1600200" algn="l"/>
                <a:tab pos="1828800" algn="l"/>
              </a:tabLst>
              <a:defRPr sz="34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 Growth </a:t>
            </a:r>
            <a:r>
              <a:rPr sz="7200" b="1" i="1" dirty="0">
                <a:solidFill>
                  <a:srgbClr val="000000"/>
                </a:solidFill>
                <a:latin typeface="Brandon Grotesque Regular" panose="020B0503020203060202" pitchFamily="34" charset="77"/>
                <a:sym typeface="Raleway-Bold"/>
              </a:rPr>
              <a:t>producing</a:t>
            </a:r>
            <a:r>
              <a:rPr sz="7200" b="1" dirty="0">
                <a:solidFill>
                  <a:srgbClr val="000000"/>
                </a:solidFill>
                <a:latin typeface="Brandon Grotesque Regular" panose="020B0503020203060202" pitchFamily="34" charset="77"/>
                <a:sym typeface="Raleway-Bold"/>
              </a:rPr>
              <a:t> questions:</a:t>
            </a:r>
          </a:p>
          <a:p>
            <a:pPr marL="914400" lvl="1" indent="0" algn="l" defTabSz="914400">
              <a:buSzPct val="100000"/>
              <a:buFont typeface="Arial"/>
              <a:buChar char="•"/>
              <a:tabLst>
                <a:tab pos="1600200" algn="l"/>
                <a:tab pos="1828800" algn="l"/>
              </a:tabLst>
              <a:defRPr sz="34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“What can I learn?”  </a:t>
            </a:r>
          </a:p>
          <a:p>
            <a:pPr marL="914400" lvl="1" indent="0" algn="l" defTabSz="914400">
              <a:buSzPct val="100000"/>
              <a:buFont typeface="Arial"/>
              <a:buChar char="•"/>
              <a:tabLst>
                <a:tab pos="1600200" algn="l"/>
                <a:tab pos="1828800" algn="l"/>
              </a:tabLst>
              <a:defRPr sz="34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“How can I change?”</a:t>
            </a:r>
          </a:p>
          <a:p>
            <a:pPr algn="l" defTabSz="914400">
              <a:tabLst>
                <a:tab pos="1600200" algn="l"/>
                <a:tab pos="1828800" algn="l"/>
              </a:tabLst>
              <a:defRPr sz="3400">
                <a:latin typeface="Raleway"/>
                <a:ea typeface="Raleway"/>
                <a:cs typeface="Raleway"/>
                <a:sym typeface="Raleway"/>
              </a:defRPr>
            </a:pPr>
            <a:endParaRPr sz="7200" dirty="0">
              <a:solidFill>
                <a:srgbClr val="000000"/>
              </a:solidFill>
              <a:latin typeface="Brandon Grotesque Regular" panose="020B0503020203060202" pitchFamily="34" charset="77"/>
              <a:sym typeface="Raleway"/>
            </a:endParaRPr>
          </a:p>
          <a:p>
            <a:pPr algn="l" defTabSz="914400">
              <a:tabLst>
                <a:tab pos="1600200" algn="l"/>
                <a:tab pos="1828800" algn="l"/>
              </a:tabLst>
              <a:defRPr sz="34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 Growth </a:t>
            </a:r>
            <a:r>
              <a:rPr sz="7200" b="1" i="1" dirty="0">
                <a:solidFill>
                  <a:srgbClr val="000000"/>
                </a:solidFill>
                <a:latin typeface="Brandon Grotesque Regular" panose="020B0503020203060202" pitchFamily="34" charset="77"/>
                <a:sym typeface="Raleway-Bold"/>
              </a:rPr>
              <a:t>inhibiting</a:t>
            </a:r>
            <a:r>
              <a:rPr sz="7200" b="1" dirty="0">
                <a:solidFill>
                  <a:srgbClr val="000000"/>
                </a:solidFill>
                <a:latin typeface="Brandon Grotesque Regular" panose="020B0503020203060202" pitchFamily="34" charset="77"/>
                <a:sym typeface="Raleway-Bold"/>
              </a:rPr>
              <a:t> questions: </a:t>
            </a:r>
          </a:p>
          <a:p>
            <a:pPr marL="914400" lvl="1" indent="0" algn="l" defTabSz="914400">
              <a:buSzPct val="100000"/>
              <a:buFont typeface="Arial"/>
              <a:buChar char="•"/>
              <a:tabLst>
                <a:tab pos="1600200" algn="l"/>
                <a:tab pos="1828800" algn="l"/>
              </a:tabLst>
              <a:defRPr sz="34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“Why me?”</a:t>
            </a:r>
          </a:p>
          <a:p>
            <a:pPr marL="914400" lvl="1" indent="0" algn="l" defTabSz="914400">
              <a:buSzPct val="100000"/>
              <a:buFont typeface="Arial"/>
              <a:buChar char="•"/>
              <a:tabLst>
                <a:tab pos="1600200" algn="l"/>
                <a:tab pos="1828800" algn="l"/>
              </a:tabLst>
              <a:defRPr sz="34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“What if…?”</a:t>
            </a:r>
            <a:r>
              <a:rPr sz="7200" dirty="0">
                <a:solidFill>
                  <a:srgbClr val="000000"/>
                </a:solidFill>
                <a:effectLst>
                  <a:outerShdw blurRad="38100" dist="38100" dir="2700000" rotWithShape="0">
                    <a:srgbClr val="EEECE1"/>
                  </a:outerShdw>
                </a:effectLst>
                <a:latin typeface="Brandon Grotesque Regular" panose="020B0503020203060202" pitchFamily="34" charset="77"/>
                <a:sym typeface="Raleway"/>
              </a:rPr>
              <a: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49" name="Line"/>
          <p:cNvSpPr/>
          <p:nvPr/>
        </p:nvSpPr>
        <p:spPr>
          <a:xfrm>
            <a:off x="6640053" y="17780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350" name="Anchor # 4:"/>
          <p:cNvSpPr txBox="1"/>
          <p:nvPr/>
        </p:nvSpPr>
        <p:spPr>
          <a:xfrm>
            <a:off x="9706285" y="337815"/>
            <a:ext cx="5434493" cy="214154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p>
            <a:pPr defTabSz="914400">
              <a:lnSpc>
                <a:spcPct val="70000"/>
              </a:lnSpc>
              <a:defRPr sz="4400">
                <a:latin typeface="Trajan Pro"/>
                <a:ea typeface="Trajan Pro"/>
                <a:cs typeface="Trajan Pro"/>
                <a:sym typeface="Trajan Pro"/>
              </a:defRPr>
            </a:pPr>
            <a:r>
              <a:rPr sz="8800" dirty="0">
                <a:solidFill>
                  <a:srgbClr val="000000"/>
                </a:solidFill>
                <a:latin typeface="Brandon Grotesque Regular" panose="020B0503020203060202" pitchFamily="34" charset="77"/>
                <a:sym typeface="Trajan Pro"/>
              </a:rPr>
              <a:t>Anchor # 4:</a:t>
            </a:r>
            <a:br>
              <a:rPr sz="8800" dirty="0">
                <a:solidFill>
                  <a:srgbClr val="000000"/>
                </a:solidFill>
                <a:latin typeface="Trajan Pro"/>
                <a:sym typeface="Trajan Pro"/>
              </a:rPr>
            </a:br>
            <a:endParaRPr sz="8800" dirty="0">
              <a:solidFill>
                <a:srgbClr val="000000"/>
              </a:solidFill>
              <a:latin typeface="Trajan Pro"/>
              <a:sym typeface="Trajan Pro"/>
            </a:endParaRPr>
          </a:p>
        </p:txBody>
      </p:sp>
      <p:sp>
        <p:nvSpPr>
          <p:cNvPr id="351" name="Title 3"/>
          <p:cNvSpPr txBox="1"/>
          <p:nvPr/>
        </p:nvSpPr>
        <p:spPr>
          <a:xfrm>
            <a:off x="4193937" y="3245997"/>
            <a:ext cx="16459202"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dirty="0">
                <a:solidFill>
                  <a:srgbClr val="C0504D">
                    <a:satOff val="-4966"/>
                    <a:lumOff val="-10549"/>
                  </a:srgbClr>
                </a:solidFill>
              </a:rPr>
              <a:t>Forgive Freely</a:t>
            </a:r>
          </a:p>
        </p:txBody>
      </p:sp>
      <p:sp>
        <p:nvSpPr>
          <p:cNvPr id="352" name="Title 3"/>
          <p:cNvSpPr txBox="1"/>
          <p:nvPr/>
        </p:nvSpPr>
        <p:spPr>
          <a:xfrm>
            <a:off x="3314515" y="7094872"/>
            <a:ext cx="18218034" cy="4338424"/>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80000"/>
              </a:lnSpc>
              <a:defRPr sz="2600" cap="all">
                <a:latin typeface="Tw Cen MT"/>
                <a:ea typeface="Tw Cen MT"/>
                <a:cs typeface="Tw Cen MT"/>
                <a:sym typeface="Tw Cen MT"/>
              </a:defRPr>
            </a:pPr>
            <a:r>
              <a:rPr sz="5600" cap="all" dirty="0">
                <a:solidFill>
                  <a:srgbClr val="000000"/>
                </a:solidFill>
                <a:latin typeface="Brandon Grotesque Regular" panose="020B0503020203060202" pitchFamily="34" charset="77"/>
                <a:sym typeface="Tw Cen MT"/>
              </a:rPr>
              <a:t>Issue: </a:t>
            </a:r>
            <a:br>
              <a:rPr sz="5600" cap="all"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Be proactive in extending forgiveness</a:t>
            </a:r>
            <a:endParaRPr lang="en-US" sz="5600" b="1" dirty="0">
              <a:solidFill>
                <a:srgbClr val="000000"/>
              </a:solidFill>
              <a:latin typeface="Brandon Grotesque Regular" panose="020B0503020203060202" pitchFamily="34" charset="77"/>
              <a:sym typeface="Tw Cen MT"/>
            </a:endParaRPr>
          </a:p>
          <a:p>
            <a:pPr defTabSz="914400">
              <a:lnSpc>
                <a:spcPct val="80000"/>
              </a:lnSpc>
              <a:defRPr sz="2600" cap="all">
                <a:latin typeface="Tw Cen MT"/>
                <a:ea typeface="Tw Cen MT"/>
                <a:cs typeface="Tw Cen MT"/>
                <a:sym typeface="Tw Cen MT"/>
              </a:defRPr>
            </a:pPr>
            <a:br>
              <a:rPr sz="5600" b="1" dirty="0">
                <a:solidFill>
                  <a:srgbClr val="000000"/>
                </a:solidFill>
                <a:latin typeface="Brandon Grotesque Regular" panose="020B0503020203060202" pitchFamily="34" charset="77"/>
                <a:sym typeface="Tw Cen MT"/>
              </a:rPr>
            </a:br>
            <a:r>
              <a:rPr sz="5600" cap="all" dirty="0">
                <a:solidFill>
                  <a:srgbClr val="000000"/>
                </a:solidFill>
                <a:latin typeface="Brandon Grotesque Regular" panose="020B0503020203060202" pitchFamily="34" charset="77"/>
                <a:sym typeface="Tw Cen MT"/>
              </a:rPr>
              <a:t>PRINCIPLE: </a:t>
            </a:r>
            <a:br>
              <a:rPr sz="5600" cap="all"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A spirit of forgiveness transforms </a:t>
            </a:r>
            <a:endParaRPr sz="5600" b="1" cap="all" dirty="0">
              <a:solidFill>
                <a:srgbClr val="000000"/>
              </a:solidFill>
              <a:latin typeface="Brandon Grotesque Regular" panose="020B0503020203060202" pitchFamily="34" charset="77"/>
              <a:sym typeface="Tw Cen MT"/>
            </a:endParaRPr>
          </a:p>
          <a:p>
            <a:pPr defTabSz="914400">
              <a:lnSpc>
                <a:spcPct val="80000"/>
              </a:lnSpc>
              <a:defRPr sz="3400" b="1">
                <a:latin typeface="Tw Cen MT"/>
                <a:ea typeface="Tw Cen MT"/>
                <a:cs typeface="Tw Cen MT"/>
                <a:sym typeface="Tw Cen MT"/>
              </a:defRPr>
            </a:pPr>
            <a:r>
              <a:rPr sz="5600" b="1" dirty="0">
                <a:solidFill>
                  <a:srgbClr val="000000"/>
                </a:solidFill>
                <a:latin typeface="Brandon Grotesque Regular" panose="020B0503020203060202" pitchFamily="34" charset="77"/>
                <a:sym typeface="Tw Cen MT"/>
              </a:rPr>
              <a:t>and empowers leaders</a:t>
            </a:r>
          </a:p>
        </p:txBody>
      </p:sp>
      <p:sp>
        <p:nvSpPr>
          <p:cNvPr id="353" name="— Luke 23:34 —"/>
          <p:cNvSpPr txBox="1"/>
          <p:nvPr/>
        </p:nvSpPr>
        <p:spPr>
          <a:xfrm>
            <a:off x="9941224" y="6264081"/>
            <a:ext cx="4501544"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a:solidFill>
                  <a:srgbClr val="000000"/>
                </a:solidFill>
              </a:rPr>
              <a:t>— Luke 23:34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57" name="Picture 7" descr="Picture 7"/>
          <p:cNvPicPr>
            <a:picLocks noChangeAspect="1"/>
          </p:cNvPicPr>
          <p:nvPr/>
        </p:nvPicPr>
        <p:blipFill>
          <a:blip r:embed="rId4"/>
          <a:stretch>
            <a:fillRect/>
          </a:stretch>
        </p:blipFill>
        <p:spPr>
          <a:xfrm>
            <a:off x="3048000" y="0"/>
            <a:ext cx="18288000" cy="13716000"/>
          </a:xfrm>
          <a:prstGeom prst="rect">
            <a:avLst/>
          </a:prstGeom>
          <a:ln w="12700">
            <a:miter lim="400000"/>
          </a:ln>
        </p:spPr>
      </p:pic>
      <p:sp>
        <p:nvSpPr>
          <p:cNvPr id="358" name="Title 1"/>
          <p:cNvSpPr txBox="1">
            <a:spLocks noGrp="1"/>
          </p:cNvSpPr>
          <p:nvPr>
            <p:ph type="title" idx="4294967295"/>
          </p:nvPr>
        </p:nvSpPr>
        <p:spPr>
          <a:xfrm>
            <a:off x="3352800" y="5181600"/>
            <a:ext cx="8534400" cy="5181600"/>
          </a:xfrm>
          <a:prstGeom prst="rect">
            <a:avLst/>
          </a:prstGeom>
        </p:spPr>
        <p:txBody>
          <a:bodyPr>
            <a:normAutofit/>
          </a:bodyPr>
          <a:lstStyle>
            <a:lvl1pPr>
              <a:defRPr sz="3800" b="0" cap="none">
                <a:solidFill>
                  <a:srgbClr val="FFFFFF"/>
                </a:solidFill>
                <a:latin typeface="Tw Cen MT"/>
                <a:ea typeface="Tw Cen MT"/>
                <a:cs typeface="Tw Cen MT"/>
                <a:sym typeface="Tw Cen MT"/>
              </a:defRPr>
            </a:lvl1pPr>
          </a:lstStyle>
          <a:p>
            <a:r>
              <a:rPr sz="7200" dirty="0">
                <a:latin typeface="Brandon Grotesque Regular" panose="020B0503020203060202" pitchFamily="34" charset="77"/>
              </a:rPr>
              <a:t>“Father, forgive them, for they do not know what they are doing.”</a:t>
            </a:r>
          </a:p>
        </p:txBody>
      </p:sp>
      <p:sp>
        <p:nvSpPr>
          <p:cNvPr id="359" name="Title 1"/>
          <p:cNvSpPr txBox="1"/>
          <p:nvPr/>
        </p:nvSpPr>
        <p:spPr>
          <a:xfrm>
            <a:off x="4343400" y="10236200"/>
            <a:ext cx="6553200" cy="121920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normAutofit/>
          </a:bodyPr>
          <a:lstStyle>
            <a:lvl1pPr algn="ctr" defTabSz="914400">
              <a:defRPr sz="2300">
                <a:solidFill>
                  <a:srgbClr val="FFFFFF"/>
                </a:solidFill>
                <a:latin typeface="Tw Cen MT"/>
                <a:ea typeface="Tw Cen MT"/>
                <a:cs typeface="Tw Cen MT"/>
                <a:sym typeface="Tw Cen MT"/>
              </a:defRPr>
            </a:lvl1pPr>
          </a:lstStyle>
          <a:p>
            <a:pPr defTabSz="1828800"/>
            <a:r>
              <a:rPr sz="4600" dirty="0">
                <a:latin typeface="Brandon Grotesque Regular" panose="020B0503020203060202" pitchFamily="34" charset="77"/>
              </a:rPr>
              <a:t>Luke 23:34 (NIV)</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63" name="Line"/>
          <p:cNvSpPr/>
          <p:nvPr/>
        </p:nvSpPr>
        <p:spPr>
          <a:xfrm>
            <a:off x="6640053" y="17780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364" name="Anchor # 5:"/>
          <p:cNvSpPr txBox="1"/>
          <p:nvPr/>
        </p:nvSpPr>
        <p:spPr>
          <a:xfrm>
            <a:off x="9474749" y="337815"/>
            <a:ext cx="5434493" cy="214154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p>
            <a:pPr defTabSz="914400">
              <a:lnSpc>
                <a:spcPct val="70000"/>
              </a:lnSpc>
              <a:defRPr sz="4400">
                <a:latin typeface="Trajan Pro"/>
                <a:ea typeface="Trajan Pro"/>
                <a:cs typeface="Trajan Pro"/>
                <a:sym typeface="Trajan Pro"/>
              </a:defRPr>
            </a:pPr>
            <a:r>
              <a:rPr sz="8800" dirty="0">
                <a:solidFill>
                  <a:srgbClr val="000000"/>
                </a:solidFill>
                <a:latin typeface="Brandon Grotesque Regular" panose="020B0503020203060202" pitchFamily="34" charset="77"/>
                <a:sym typeface="Trajan Pro"/>
              </a:rPr>
              <a:t>Anchor # 5:</a:t>
            </a:r>
            <a:br>
              <a:rPr sz="8800" dirty="0">
                <a:solidFill>
                  <a:srgbClr val="000000"/>
                </a:solidFill>
                <a:latin typeface="Trajan Pro"/>
                <a:sym typeface="Trajan Pro"/>
              </a:rPr>
            </a:br>
            <a:endParaRPr sz="8800" dirty="0">
              <a:solidFill>
                <a:srgbClr val="000000"/>
              </a:solidFill>
              <a:latin typeface="Trajan Pro"/>
              <a:sym typeface="Trajan Pro"/>
            </a:endParaRPr>
          </a:p>
        </p:txBody>
      </p:sp>
      <p:sp>
        <p:nvSpPr>
          <p:cNvPr id="365" name="Title 3"/>
          <p:cNvSpPr txBox="1"/>
          <p:nvPr/>
        </p:nvSpPr>
        <p:spPr>
          <a:xfrm>
            <a:off x="3962400" y="3064655"/>
            <a:ext cx="16459200"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a:solidFill>
                  <a:srgbClr val="C0504D">
                    <a:satOff val="-4966"/>
                    <a:lumOff val="-10549"/>
                  </a:srgbClr>
                </a:solidFill>
              </a:rPr>
              <a:t>LEAD Decisively</a:t>
            </a:r>
          </a:p>
        </p:txBody>
      </p:sp>
      <p:sp>
        <p:nvSpPr>
          <p:cNvPr id="366" name="Title 3"/>
          <p:cNvSpPr txBox="1"/>
          <p:nvPr/>
        </p:nvSpPr>
        <p:spPr>
          <a:xfrm>
            <a:off x="3603344" y="6383230"/>
            <a:ext cx="17732656" cy="502784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80000"/>
              </a:lnSpc>
              <a:defRPr sz="2500">
                <a:latin typeface="Tw Cen MT"/>
                <a:ea typeface="Tw Cen MT"/>
                <a:cs typeface="Tw Cen MT"/>
                <a:sym typeface="Tw Cen MT"/>
              </a:defRPr>
            </a:pPr>
            <a:r>
              <a:rPr sz="5600" dirty="0">
                <a:solidFill>
                  <a:srgbClr val="000000"/>
                </a:solidFill>
                <a:latin typeface="Brandon Grotesque Regular" panose="020B0503020203060202" pitchFamily="34" charset="77"/>
                <a:sym typeface="Tw Cen MT"/>
              </a:rPr>
              <a:t>ISSUE:</a:t>
            </a:r>
            <a:br>
              <a:rPr sz="5600"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Christian leaders combine deep humility, </a:t>
            </a:r>
          </a:p>
          <a:p>
            <a:pPr defTabSz="914400">
              <a:lnSpc>
                <a:spcPct val="80000"/>
              </a:lnSpc>
              <a:defRPr sz="3000" b="1">
                <a:latin typeface="Tw Cen MT"/>
                <a:ea typeface="Tw Cen MT"/>
                <a:cs typeface="Tw Cen MT"/>
                <a:sym typeface="Tw Cen MT"/>
              </a:defRPr>
            </a:pPr>
            <a:r>
              <a:rPr sz="5600" b="1" dirty="0">
                <a:solidFill>
                  <a:srgbClr val="000000"/>
                </a:solidFill>
                <a:latin typeface="Brandon Grotesque Regular" panose="020B0503020203060202" pitchFamily="34" charset="77"/>
                <a:sym typeface="Tw Cen MT"/>
              </a:rPr>
              <a:t>clear vision, and intense resolve</a:t>
            </a:r>
            <a:endParaRPr lang="en-US" sz="5600" b="1" dirty="0">
              <a:solidFill>
                <a:srgbClr val="000000"/>
              </a:solidFill>
              <a:latin typeface="Brandon Grotesque Regular" panose="020B0503020203060202" pitchFamily="34" charset="77"/>
              <a:sym typeface="Tw Cen MT"/>
            </a:endParaRPr>
          </a:p>
          <a:p>
            <a:pPr defTabSz="914400">
              <a:lnSpc>
                <a:spcPct val="80000"/>
              </a:lnSpc>
              <a:defRPr sz="3000" b="1">
                <a:latin typeface="Tw Cen MT"/>
                <a:ea typeface="Tw Cen MT"/>
                <a:cs typeface="Tw Cen MT"/>
                <a:sym typeface="Tw Cen MT"/>
              </a:defRPr>
            </a:pPr>
            <a:br>
              <a:rPr sz="5600" b="1" dirty="0">
                <a:solidFill>
                  <a:srgbClr val="000000"/>
                </a:solidFill>
                <a:latin typeface="Brandon Grotesque Regular" panose="020B0503020203060202" pitchFamily="34" charset="77"/>
                <a:sym typeface="Tw Cen MT"/>
              </a:rPr>
            </a:br>
            <a:r>
              <a:rPr sz="5600" dirty="0">
                <a:solidFill>
                  <a:srgbClr val="000000"/>
                </a:solidFill>
                <a:latin typeface="Brandon Grotesque Regular" panose="020B0503020203060202" pitchFamily="34" charset="77"/>
                <a:sym typeface="Tw Cen MT"/>
              </a:rPr>
              <a:t>PRINCIPLE:</a:t>
            </a:r>
            <a:br>
              <a:rPr sz="5600" dirty="0">
                <a:solidFill>
                  <a:srgbClr val="000000"/>
                </a:solidFill>
                <a:latin typeface="Brandon Grotesque Regular" panose="020B0503020203060202" pitchFamily="34" charset="77"/>
                <a:sym typeface="Tw Cen MT"/>
              </a:rPr>
            </a:br>
            <a:r>
              <a:rPr sz="5600" b="1" dirty="0">
                <a:solidFill>
                  <a:srgbClr val="000000"/>
                </a:solidFill>
                <a:latin typeface="Brandon Grotesque Regular" panose="020B0503020203060202" pitchFamily="34" charset="77"/>
                <a:sym typeface="Tw Cen MT"/>
              </a:rPr>
              <a:t>Our holiness testimony is reflected in and through the way we </a:t>
            </a:r>
            <a:r>
              <a:rPr sz="5600" b="1" i="1" dirty="0">
                <a:solidFill>
                  <a:srgbClr val="000000"/>
                </a:solidFill>
                <a:latin typeface="Brandon Grotesque Regular" panose="020B0503020203060202" pitchFamily="34" charset="77"/>
                <a:sym typeface="Tw Cen MT"/>
              </a:rPr>
              <a:t>make</a:t>
            </a:r>
            <a:r>
              <a:rPr sz="5600" b="1" dirty="0">
                <a:solidFill>
                  <a:srgbClr val="000000"/>
                </a:solidFill>
                <a:latin typeface="Brandon Grotesque Regular" panose="020B0503020203060202" pitchFamily="34" charset="77"/>
                <a:sym typeface="Tw Cen MT"/>
              </a:rPr>
              <a:t> and </a:t>
            </a:r>
            <a:r>
              <a:rPr sz="5600" b="1" i="1" dirty="0">
                <a:solidFill>
                  <a:srgbClr val="000000"/>
                </a:solidFill>
                <a:latin typeface="Brandon Grotesque Regular" panose="020B0503020203060202" pitchFamily="34" charset="77"/>
                <a:sym typeface="Tw Cen MT"/>
              </a:rPr>
              <a:t>implement</a:t>
            </a:r>
            <a:r>
              <a:rPr sz="5600" b="1" dirty="0">
                <a:solidFill>
                  <a:srgbClr val="000000"/>
                </a:solidFill>
                <a:latin typeface="Brandon Grotesque Regular" panose="020B0503020203060202" pitchFamily="34" charset="77"/>
                <a:sym typeface="Tw Cen MT"/>
              </a:rPr>
              <a:t> decisions </a:t>
            </a:r>
          </a:p>
        </p:txBody>
      </p:sp>
      <p:sp>
        <p:nvSpPr>
          <p:cNvPr id="367" name="— Romans 12:8c —"/>
          <p:cNvSpPr txBox="1"/>
          <p:nvPr/>
        </p:nvSpPr>
        <p:spPr>
          <a:xfrm>
            <a:off x="9521236" y="5739127"/>
            <a:ext cx="5341519"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a:solidFill>
                  <a:srgbClr val="000000"/>
                </a:solidFill>
              </a:rPr>
              <a:t>— Romans 12:8c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71" name="Rectangle 4"/>
          <p:cNvSpPr txBox="1"/>
          <p:nvPr/>
        </p:nvSpPr>
        <p:spPr>
          <a:xfrm>
            <a:off x="8302905" y="2887688"/>
            <a:ext cx="13942414" cy="7940627"/>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nchor="ctr">
            <a:spAutoFit/>
          </a:bodyPr>
          <a:lstStyle/>
          <a:p>
            <a:pPr algn="l" defTabSz="914400">
              <a:defRPr sz="30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They give passionate attention </a:t>
            </a:r>
          </a:p>
          <a:p>
            <a:pPr algn="l" defTabSz="914400">
              <a:defRPr sz="3000" b="1">
                <a:latin typeface="Raleway-Bold"/>
                <a:ea typeface="Raleway-Bold"/>
                <a:cs typeface="Raleway-Bold"/>
                <a:sym typeface="Raleway-Bold"/>
              </a:defRPr>
            </a:pPr>
            <a:r>
              <a:rPr sz="7200" b="1" dirty="0">
                <a:solidFill>
                  <a:srgbClr val="000000"/>
                </a:solidFill>
                <a:latin typeface="Brandon Grotesque Regular" panose="020B0503020203060202" pitchFamily="34" charset="77"/>
                <a:sym typeface="Raleway-Bold"/>
              </a:rPr>
              <a:t>to the leadership roles of:</a:t>
            </a:r>
          </a:p>
          <a:p>
            <a:pPr algn="l" defTabSz="914400">
              <a:defRPr sz="3000">
                <a:latin typeface="Raleway"/>
                <a:ea typeface="Raleway"/>
                <a:cs typeface="Raleway"/>
                <a:sym typeface="Raleway"/>
              </a:defRPr>
            </a:pPr>
            <a:endParaRPr sz="7200" dirty="0">
              <a:solidFill>
                <a:srgbClr val="000000"/>
              </a:solidFill>
              <a:latin typeface="Brandon Grotesque Regular" panose="020B0503020203060202" pitchFamily="34" charset="77"/>
              <a:sym typeface="Raleway"/>
            </a:endParaRPr>
          </a:p>
          <a:p>
            <a:pPr algn="l" defTabSz="914400">
              <a:buSzPct val="100000"/>
              <a:buFontTx/>
              <a:buChar char="•"/>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Dreaming and planning</a:t>
            </a:r>
          </a:p>
          <a:p>
            <a:pPr algn="l" defTabSz="914400">
              <a:buSzPct val="100000"/>
              <a:buFontTx/>
              <a:buChar char="•"/>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Organizing and administering</a:t>
            </a:r>
          </a:p>
          <a:p>
            <a:pPr algn="l" defTabSz="914400">
              <a:buSzPct val="100000"/>
              <a:buFontTx/>
              <a:buChar char="•"/>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Motivating and encouraging</a:t>
            </a:r>
          </a:p>
          <a:p>
            <a:pPr algn="l" defTabSz="914400">
              <a:buSzPct val="100000"/>
              <a:buFontTx/>
              <a:buChar char="•"/>
              <a:defRPr sz="3000">
                <a:latin typeface="Raleway"/>
                <a:ea typeface="Raleway"/>
                <a:cs typeface="Raleway"/>
                <a:sym typeface="Raleway"/>
              </a:defRPr>
            </a:pPr>
            <a:r>
              <a:rPr sz="7200" dirty="0">
                <a:solidFill>
                  <a:srgbClr val="000000"/>
                </a:solidFill>
                <a:latin typeface="Brandon Grotesque Regular" panose="020B0503020203060202" pitchFamily="34" charset="77"/>
                <a:sym typeface="Raleway"/>
              </a:rPr>
              <a:t> Evaluating and reviewing</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Line"/>
          <p:cNvSpPr/>
          <p:nvPr/>
        </p:nvSpPr>
        <p:spPr>
          <a:xfrm flipH="1">
            <a:off x="8973620" y="7221805"/>
            <a:ext cx="1414984" cy="6"/>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76" name="Line"/>
          <p:cNvSpPr/>
          <p:nvPr/>
        </p:nvSpPr>
        <p:spPr>
          <a:xfrm>
            <a:off x="7800783" y="6451600"/>
            <a:ext cx="1892222" cy="0"/>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77" name="Line"/>
          <p:cNvSpPr/>
          <p:nvPr/>
        </p:nvSpPr>
        <p:spPr>
          <a:xfrm>
            <a:off x="12572996" y="8187005"/>
            <a:ext cx="8" cy="1881362"/>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78" name="Line"/>
          <p:cNvSpPr/>
          <p:nvPr/>
        </p:nvSpPr>
        <p:spPr>
          <a:xfrm flipV="1">
            <a:off x="12572997" y="3694166"/>
            <a:ext cx="6" cy="1881368"/>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79" name="Line"/>
          <p:cNvSpPr/>
          <p:nvPr/>
        </p:nvSpPr>
        <p:spPr>
          <a:xfrm>
            <a:off x="13487400" y="7221805"/>
            <a:ext cx="2282684" cy="6"/>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80" name="Line"/>
          <p:cNvSpPr/>
          <p:nvPr/>
        </p:nvSpPr>
        <p:spPr>
          <a:xfrm flipH="1">
            <a:off x="15074983" y="6451600"/>
            <a:ext cx="1892222" cy="0"/>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81" name="Line"/>
          <p:cNvSpPr/>
          <p:nvPr/>
        </p:nvSpPr>
        <p:spPr>
          <a:xfrm>
            <a:off x="11734796" y="3208607"/>
            <a:ext cx="8" cy="1881362"/>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82" name="Line"/>
          <p:cNvSpPr/>
          <p:nvPr/>
        </p:nvSpPr>
        <p:spPr>
          <a:xfrm flipV="1">
            <a:off x="11734797" y="8596368"/>
            <a:ext cx="6" cy="1881368"/>
          </a:xfrm>
          <a:prstGeom prst="line">
            <a:avLst/>
          </a:prstGeom>
          <a:ln w="76200">
            <a:solidFill>
              <a:srgbClr val="535353"/>
            </a:solidFill>
            <a:tailEnd type="stealth"/>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sp>
        <p:nvSpPr>
          <p:cNvPr id="383" name="Circle"/>
          <p:cNvSpPr/>
          <p:nvPr/>
        </p:nvSpPr>
        <p:spPr>
          <a:xfrm>
            <a:off x="6768611" y="1504498"/>
            <a:ext cx="10514650" cy="10514652"/>
          </a:xfrm>
          <a:prstGeom prst="ellipse">
            <a:avLst/>
          </a:prstGeom>
          <a:ln w="88900">
            <a:solidFill>
              <a:srgbClr val="535353"/>
            </a:solidFill>
          </a:ln>
          <a:effectLst>
            <a:outerShdw blurRad="38100" dist="23000" dir="5400000" rotWithShape="0">
              <a:srgbClr val="000000">
                <a:alpha val="35000"/>
              </a:srgbClr>
            </a:outerShdw>
          </a:effectLst>
        </p:spPr>
        <p:txBody>
          <a:bodyPr lIns="91436" tIns="91436" rIns="91436" bIns="91436" anchor="ctr"/>
          <a:lstStyle/>
          <a:p>
            <a:pPr algn="l" defTabSz="914400"/>
            <a:endParaRPr sz="3600">
              <a:solidFill>
                <a:srgbClr val="000000"/>
              </a:solidFill>
              <a:latin typeface="Calibri"/>
              <a:cs typeface="Calibri"/>
              <a:sym typeface="Calibri"/>
            </a:endParaRPr>
          </a:p>
        </p:txBody>
      </p:sp>
      <p:sp>
        <p:nvSpPr>
          <p:cNvPr id="384" name="TextBox 49"/>
          <p:cNvSpPr txBox="1"/>
          <p:nvPr/>
        </p:nvSpPr>
        <p:spPr>
          <a:xfrm>
            <a:off x="3048000" y="-2"/>
            <a:ext cx="4724400" cy="2154428"/>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defRPr sz="3200" b="1">
                <a:solidFill>
                  <a:srgbClr val="FFFFFF"/>
                </a:solidFill>
              </a:defRPr>
            </a:lvl1pPr>
          </a:lstStyle>
          <a:p>
            <a:pPr algn="l" defTabSz="914400"/>
            <a:r>
              <a:rPr sz="6400">
                <a:latin typeface="Calibri"/>
                <a:cs typeface="Calibri"/>
                <a:sym typeface="Calibri"/>
              </a:rPr>
              <a:t>PLANNING CYCLE</a:t>
            </a:r>
          </a:p>
        </p:txBody>
      </p:sp>
      <p:grpSp>
        <p:nvGrpSpPr>
          <p:cNvPr id="387" name="1.Understand your mission:…"/>
          <p:cNvGrpSpPr/>
          <p:nvPr/>
        </p:nvGrpSpPr>
        <p:grpSpPr>
          <a:xfrm>
            <a:off x="10076357" y="424514"/>
            <a:ext cx="4091510" cy="2800760"/>
            <a:chOff x="0" y="12280"/>
            <a:chExt cx="2045754" cy="1400378"/>
          </a:xfrm>
        </p:grpSpPr>
        <p:sp>
          <p:nvSpPr>
            <p:cNvPr id="385" name="Rounded Rectangle"/>
            <p:cNvSpPr/>
            <p:nvPr/>
          </p:nvSpPr>
          <p:spPr>
            <a:xfrm>
              <a:off x="0" y="15922"/>
              <a:ext cx="2045754" cy="1393095"/>
            </a:xfrm>
            <a:prstGeom prst="roundRect">
              <a:avLst>
                <a:gd name="adj" fmla="val 14436"/>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700" b="1">
                  <a:solidFill>
                    <a:srgbClr val="FFFFFF"/>
                  </a:solidFill>
                </a:defRPr>
              </a:pPr>
              <a:endParaRPr sz="3400" b="1">
                <a:solidFill>
                  <a:srgbClr val="FFFFFF"/>
                </a:solidFill>
                <a:latin typeface="Calibri"/>
                <a:cs typeface="Calibri"/>
                <a:sym typeface="Calibri"/>
              </a:endParaRPr>
            </a:p>
          </p:txBody>
        </p:sp>
        <p:sp>
          <p:nvSpPr>
            <p:cNvPr id="386" name="1.Understand your mission:…"/>
            <p:cNvSpPr txBox="1"/>
            <p:nvPr/>
          </p:nvSpPr>
          <p:spPr>
            <a:xfrm>
              <a:off x="58901" y="12280"/>
              <a:ext cx="1927951" cy="14003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1700">
                  <a:solidFill>
                    <a:srgbClr val="FFFFFF"/>
                  </a:solidFill>
                </a:defRPr>
              </a:pPr>
              <a:r>
                <a:rPr sz="3400">
                  <a:solidFill>
                    <a:srgbClr val="FFFFFF"/>
                  </a:solidFill>
                  <a:latin typeface="Calibri"/>
                  <a:cs typeface="Calibri"/>
                  <a:sym typeface="Calibri"/>
                </a:rPr>
                <a:t>1.Understand your mission:</a:t>
              </a:r>
            </a:p>
            <a:p>
              <a:pPr defTabSz="914400">
                <a:defRPr sz="1700" b="1">
                  <a:solidFill>
                    <a:srgbClr val="FFFFFF"/>
                  </a:solidFill>
                </a:defRPr>
              </a:pPr>
              <a:r>
                <a:rPr sz="3400" b="1">
                  <a:solidFill>
                    <a:srgbClr val="FFFFFF"/>
                  </a:solidFill>
                  <a:latin typeface="Calibri"/>
                  <a:cs typeface="Calibri"/>
                  <a:sym typeface="Calibri"/>
                </a:rPr>
                <a:t>OVERARCHING</a:t>
              </a:r>
            </a:p>
            <a:p>
              <a:pPr defTabSz="914400">
                <a:defRPr sz="1700" b="1">
                  <a:solidFill>
                    <a:srgbClr val="FFFFFF"/>
                  </a:solidFill>
                </a:defRPr>
              </a:pPr>
              <a:r>
                <a:rPr sz="3400" b="1">
                  <a:solidFill>
                    <a:srgbClr val="FFFFFF"/>
                  </a:solidFill>
                  <a:latin typeface="Calibri"/>
                  <a:cs typeface="Calibri"/>
                  <a:sym typeface="Calibri"/>
                </a:rPr>
                <a:t>MISSION STATEMENT</a:t>
              </a:r>
            </a:p>
          </p:txBody>
        </p:sp>
      </p:grpSp>
      <p:grpSp>
        <p:nvGrpSpPr>
          <p:cNvPr id="390" name="2. Assess your situation:…"/>
          <p:cNvGrpSpPr/>
          <p:nvPr/>
        </p:nvGrpSpPr>
        <p:grpSpPr>
          <a:xfrm>
            <a:off x="16540819" y="5322873"/>
            <a:ext cx="4091510" cy="3070256"/>
            <a:chOff x="0" y="0"/>
            <a:chExt cx="2045754" cy="1535126"/>
          </a:xfrm>
        </p:grpSpPr>
        <p:sp>
          <p:nvSpPr>
            <p:cNvPr id="388" name="Rounded Rectangle"/>
            <p:cNvSpPr/>
            <p:nvPr/>
          </p:nvSpPr>
          <p:spPr>
            <a:xfrm>
              <a:off x="0" y="0"/>
              <a:ext cx="2045754" cy="1535126"/>
            </a:xfrm>
            <a:prstGeom prst="roundRect">
              <a:avLst>
                <a:gd name="adj" fmla="val 13100"/>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700" b="1">
                  <a:solidFill>
                    <a:srgbClr val="FFFFFF"/>
                  </a:solidFill>
                </a:defRPr>
              </a:pPr>
              <a:endParaRPr sz="3400" b="1">
                <a:solidFill>
                  <a:srgbClr val="FFFFFF"/>
                </a:solidFill>
                <a:latin typeface="Calibri"/>
                <a:cs typeface="Calibri"/>
                <a:sym typeface="Calibri"/>
              </a:endParaRPr>
            </a:p>
          </p:txBody>
        </p:sp>
        <p:sp>
          <p:nvSpPr>
            <p:cNvPr id="389" name="2. Assess your situation:…"/>
            <p:cNvSpPr txBox="1"/>
            <p:nvPr/>
          </p:nvSpPr>
          <p:spPr>
            <a:xfrm>
              <a:off x="58900" y="198177"/>
              <a:ext cx="1927952" cy="113876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1700">
                  <a:solidFill>
                    <a:srgbClr val="FFFFFF"/>
                  </a:solidFill>
                </a:defRPr>
              </a:pPr>
              <a:r>
                <a:rPr sz="3400">
                  <a:solidFill>
                    <a:srgbClr val="FFFFFF"/>
                  </a:solidFill>
                  <a:latin typeface="Calibri"/>
                  <a:cs typeface="Calibri"/>
                  <a:sym typeface="Calibri"/>
                </a:rPr>
                <a:t>2. Assess your situation:</a:t>
              </a:r>
            </a:p>
            <a:p>
              <a:pPr defTabSz="914400">
                <a:defRPr sz="1700" b="1">
                  <a:solidFill>
                    <a:srgbClr val="FFFFFF"/>
                  </a:solidFill>
                </a:defRPr>
              </a:pPr>
              <a:r>
                <a:rPr sz="3400" b="1">
                  <a:solidFill>
                    <a:srgbClr val="FFFFFF"/>
                  </a:solidFill>
                  <a:latin typeface="Calibri"/>
                  <a:cs typeface="Calibri"/>
                  <a:sym typeface="Calibri"/>
                </a:rPr>
                <a:t>SITUATION ASSESSMENT</a:t>
              </a:r>
            </a:p>
          </p:txBody>
        </p:sp>
      </p:grpSp>
      <p:grpSp>
        <p:nvGrpSpPr>
          <p:cNvPr id="393" name="3. Develop your goals:…"/>
          <p:cNvGrpSpPr/>
          <p:nvPr/>
        </p:nvGrpSpPr>
        <p:grpSpPr>
          <a:xfrm>
            <a:off x="10146248" y="10337800"/>
            <a:ext cx="4091512" cy="3070254"/>
            <a:chOff x="0" y="0"/>
            <a:chExt cx="2045755" cy="1535126"/>
          </a:xfrm>
        </p:grpSpPr>
        <p:sp>
          <p:nvSpPr>
            <p:cNvPr id="391" name="Rounded Rectangle"/>
            <p:cNvSpPr/>
            <p:nvPr/>
          </p:nvSpPr>
          <p:spPr>
            <a:xfrm>
              <a:off x="0" y="0"/>
              <a:ext cx="2045755" cy="1535126"/>
            </a:xfrm>
            <a:prstGeom prst="roundRect">
              <a:avLst>
                <a:gd name="adj" fmla="val 13100"/>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700" b="1">
                  <a:solidFill>
                    <a:srgbClr val="FFFFFF"/>
                  </a:solidFill>
                </a:defRPr>
              </a:pPr>
              <a:endParaRPr sz="3400" b="1">
                <a:solidFill>
                  <a:srgbClr val="FFFFFF"/>
                </a:solidFill>
                <a:latin typeface="Calibri"/>
                <a:cs typeface="Calibri"/>
                <a:sym typeface="Calibri"/>
              </a:endParaRPr>
            </a:p>
          </p:txBody>
        </p:sp>
        <p:sp>
          <p:nvSpPr>
            <p:cNvPr id="392" name="3. Develop your goals:…"/>
            <p:cNvSpPr txBox="1"/>
            <p:nvPr/>
          </p:nvSpPr>
          <p:spPr>
            <a:xfrm>
              <a:off x="58901" y="67371"/>
              <a:ext cx="1927951" cy="14003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1700">
                  <a:solidFill>
                    <a:srgbClr val="FFFFFF"/>
                  </a:solidFill>
                </a:defRPr>
              </a:pPr>
              <a:r>
                <a:rPr sz="3400">
                  <a:solidFill>
                    <a:srgbClr val="FFFFFF"/>
                  </a:solidFill>
                  <a:latin typeface="Calibri"/>
                  <a:cs typeface="Calibri"/>
                  <a:sym typeface="Calibri"/>
                </a:rPr>
                <a:t>3. Develop your goals:</a:t>
              </a:r>
            </a:p>
            <a:p>
              <a:pPr defTabSz="914400">
                <a:defRPr sz="1700" b="1">
                  <a:solidFill>
                    <a:srgbClr val="FFFFFF"/>
                  </a:solidFill>
                </a:defRPr>
              </a:pPr>
              <a:r>
                <a:rPr sz="3400" b="1">
                  <a:solidFill>
                    <a:srgbClr val="FFFFFF"/>
                  </a:solidFill>
                  <a:latin typeface="Calibri"/>
                  <a:cs typeface="Calibri"/>
                  <a:sym typeface="Calibri"/>
                </a:rPr>
                <a:t>PERSONAL PROFESSIONAL GROWTH GOALS</a:t>
              </a:r>
            </a:p>
          </p:txBody>
        </p:sp>
      </p:grpSp>
      <p:grpSp>
        <p:nvGrpSpPr>
          <p:cNvPr id="396" name="4. Implement…"/>
          <p:cNvGrpSpPr/>
          <p:nvPr/>
        </p:nvGrpSpPr>
        <p:grpSpPr>
          <a:xfrm>
            <a:off x="3840490" y="5322872"/>
            <a:ext cx="4091508" cy="3070256"/>
            <a:chOff x="-1" y="0"/>
            <a:chExt cx="2045753" cy="1535126"/>
          </a:xfrm>
        </p:grpSpPr>
        <p:sp>
          <p:nvSpPr>
            <p:cNvPr id="394" name="Rounded Rectangle"/>
            <p:cNvSpPr/>
            <p:nvPr/>
          </p:nvSpPr>
          <p:spPr>
            <a:xfrm>
              <a:off x="-1" y="0"/>
              <a:ext cx="2045753" cy="1535126"/>
            </a:xfrm>
            <a:prstGeom prst="roundRect">
              <a:avLst>
                <a:gd name="adj" fmla="val 13100"/>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700" b="1">
                  <a:solidFill>
                    <a:srgbClr val="FFFFFF"/>
                  </a:solidFill>
                </a:defRPr>
              </a:pPr>
              <a:endParaRPr sz="3400" b="1">
                <a:solidFill>
                  <a:srgbClr val="FFFFFF"/>
                </a:solidFill>
                <a:latin typeface="Calibri"/>
                <a:cs typeface="Calibri"/>
                <a:sym typeface="Calibri"/>
              </a:endParaRPr>
            </a:p>
          </p:txBody>
        </p:sp>
        <p:sp>
          <p:nvSpPr>
            <p:cNvPr id="395" name="4. Implement…"/>
            <p:cNvSpPr txBox="1"/>
            <p:nvPr/>
          </p:nvSpPr>
          <p:spPr>
            <a:xfrm>
              <a:off x="58900" y="67372"/>
              <a:ext cx="1927950" cy="14003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1700">
                  <a:solidFill>
                    <a:srgbClr val="FFFFFF"/>
                  </a:solidFill>
                </a:defRPr>
              </a:pPr>
              <a:r>
                <a:rPr sz="3400">
                  <a:solidFill>
                    <a:srgbClr val="FFFFFF"/>
                  </a:solidFill>
                  <a:latin typeface="Calibri"/>
                  <a:cs typeface="Calibri"/>
                  <a:sym typeface="Calibri"/>
                </a:rPr>
                <a:t>4. Implement </a:t>
              </a:r>
            </a:p>
            <a:p>
              <a:pPr defTabSz="914400">
                <a:defRPr sz="1700">
                  <a:solidFill>
                    <a:srgbClr val="FFFFFF"/>
                  </a:solidFill>
                </a:defRPr>
              </a:pPr>
              <a:r>
                <a:rPr sz="3400">
                  <a:solidFill>
                    <a:srgbClr val="FFFFFF"/>
                  </a:solidFill>
                  <a:latin typeface="Calibri"/>
                  <a:cs typeface="Calibri"/>
                  <a:sym typeface="Calibri"/>
                </a:rPr>
                <a:t>your plan:</a:t>
              </a:r>
            </a:p>
            <a:p>
              <a:pPr defTabSz="914400">
                <a:defRPr sz="1700" b="1">
                  <a:solidFill>
                    <a:srgbClr val="FFFFFF"/>
                  </a:solidFill>
                </a:defRPr>
              </a:pPr>
              <a:r>
                <a:rPr sz="3400" b="1">
                  <a:solidFill>
                    <a:srgbClr val="FFFFFF"/>
                  </a:solidFill>
                  <a:latin typeface="Calibri"/>
                  <a:cs typeface="Calibri"/>
                  <a:sym typeface="Calibri"/>
                </a:rPr>
                <a:t>COMPREHENSIVE IMPLEMENTATION PLAN</a:t>
              </a:r>
            </a:p>
          </p:txBody>
        </p:sp>
      </p:grpSp>
      <p:grpSp>
        <p:nvGrpSpPr>
          <p:cNvPr id="399" name="Continually review and revise your strategy…"/>
          <p:cNvGrpSpPr/>
          <p:nvPr/>
        </p:nvGrpSpPr>
        <p:grpSpPr>
          <a:xfrm>
            <a:off x="10190657" y="5322872"/>
            <a:ext cx="4091510" cy="3070256"/>
            <a:chOff x="0" y="0"/>
            <a:chExt cx="2045754" cy="1535126"/>
          </a:xfrm>
        </p:grpSpPr>
        <p:sp>
          <p:nvSpPr>
            <p:cNvPr id="397" name="Rounded Rectangle"/>
            <p:cNvSpPr/>
            <p:nvPr/>
          </p:nvSpPr>
          <p:spPr>
            <a:xfrm>
              <a:off x="0" y="0"/>
              <a:ext cx="2045754" cy="1535126"/>
            </a:xfrm>
            <a:prstGeom prst="roundRect">
              <a:avLst>
                <a:gd name="adj" fmla="val 13100"/>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700" b="1">
                  <a:solidFill>
                    <a:srgbClr val="FFFFFF"/>
                  </a:solidFill>
                </a:defRPr>
              </a:pPr>
              <a:endParaRPr sz="3400" b="1">
                <a:solidFill>
                  <a:srgbClr val="FFFFFF"/>
                </a:solidFill>
                <a:latin typeface="Calibri"/>
                <a:cs typeface="Calibri"/>
                <a:sym typeface="Calibri"/>
              </a:endParaRPr>
            </a:p>
          </p:txBody>
        </p:sp>
        <p:sp>
          <p:nvSpPr>
            <p:cNvPr id="398" name="Continually review and revise your strategy…"/>
            <p:cNvSpPr txBox="1"/>
            <p:nvPr/>
          </p:nvSpPr>
          <p:spPr>
            <a:xfrm>
              <a:off x="58900" y="67372"/>
              <a:ext cx="1927952" cy="14003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p>
              <a:pPr defTabSz="914400">
                <a:defRPr sz="1700">
                  <a:solidFill>
                    <a:srgbClr val="FFFFFF"/>
                  </a:solidFill>
                </a:defRPr>
              </a:pPr>
              <a:r>
                <a:rPr sz="3400">
                  <a:solidFill>
                    <a:srgbClr val="FFFFFF"/>
                  </a:solidFill>
                  <a:latin typeface="Calibri"/>
                  <a:cs typeface="Calibri"/>
                  <a:sym typeface="Calibri"/>
                </a:rPr>
                <a:t>Continually review and revise your strategy</a:t>
              </a:r>
            </a:p>
            <a:p>
              <a:pPr defTabSz="914400">
                <a:defRPr sz="1700" b="1">
                  <a:solidFill>
                    <a:srgbClr val="FFFFFF"/>
                  </a:solidFill>
                </a:defRPr>
              </a:pPr>
              <a:r>
                <a:rPr sz="3400" b="1">
                  <a:solidFill>
                    <a:srgbClr val="FFFFFF"/>
                  </a:solidFill>
                  <a:latin typeface="Calibri"/>
                  <a:cs typeface="Calibri"/>
                  <a:sym typeface="Calibri"/>
                </a:rPr>
                <a:t>REVIEW AND REVISE</a:t>
              </a:r>
            </a:p>
          </p:txBody>
        </p:sp>
      </p:grpSp>
      <p:sp>
        <p:nvSpPr>
          <p:cNvPr id="400" name="PLANNING CYCLE"/>
          <p:cNvSpPr txBox="1"/>
          <p:nvPr/>
        </p:nvSpPr>
        <p:spPr>
          <a:xfrm>
            <a:off x="14819921" y="910009"/>
            <a:ext cx="6528274" cy="984877"/>
          </a:xfrm>
          <a:prstGeom prst="rect">
            <a:avLst/>
          </a:prstGeom>
          <a:solidFill>
            <a:srgbClr val="535353"/>
          </a:solidFill>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2500" b="1">
                <a:solidFill>
                  <a:srgbClr val="FFFFFF"/>
                </a:solidFill>
                <a:latin typeface="Arial"/>
                <a:ea typeface="Arial"/>
                <a:cs typeface="Arial"/>
                <a:sym typeface="Arial"/>
              </a:defRPr>
            </a:lvl1pPr>
          </a:lstStyle>
          <a:p>
            <a:pPr defTabSz="914400"/>
            <a:r>
              <a:rPr sz="5200" dirty="0">
                <a:latin typeface="Brandon Grotesque Regular" panose="020B0503020203060202" pitchFamily="34" charset="77"/>
              </a:rPr>
              <a:t>PLANNING CYCLE</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04" name="Rectangle 2"/>
          <p:cNvSpPr txBox="1"/>
          <p:nvPr/>
        </p:nvSpPr>
        <p:spPr>
          <a:xfrm>
            <a:off x="7272930" y="240806"/>
            <a:ext cx="13988164" cy="13234384"/>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gn="l" defTabSz="914400">
              <a:tabLst>
                <a:tab pos="914400" algn="l"/>
                <a:tab pos="1828800" algn="l"/>
              </a:tabLst>
              <a:defRPr sz="39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We move ahead – decisively – through: </a:t>
            </a:r>
          </a:p>
          <a:p>
            <a:pPr algn="l" defTabSz="914400">
              <a:tabLst>
                <a:tab pos="914400" algn="l"/>
                <a:tab pos="1828800" algn="l"/>
              </a:tabLst>
              <a:defRPr sz="3200" u="sng">
                <a:latin typeface="Tw Cen MT"/>
                <a:ea typeface="Tw Cen MT"/>
                <a:cs typeface="Tw Cen MT"/>
                <a:sym typeface="Tw Cen MT"/>
              </a:defRPr>
            </a:pPr>
            <a:endParaRPr sz="6400" u="sng" dirty="0">
              <a:solidFill>
                <a:srgbClr val="000000"/>
              </a:solidFill>
              <a:latin typeface="Tw Cen MT"/>
              <a:sym typeface="Tw Cen MT"/>
            </a:endParaRPr>
          </a:p>
          <a:p>
            <a:pPr algn="l" defTabSz="914400">
              <a:tabLst>
                <a:tab pos="914400" algn="l"/>
                <a:tab pos="1828800" algn="l"/>
              </a:tabLst>
              <a:defRPr sz="3200" b="1">
                <a:solidFill>
                  <a:srgbClr val="A60020"/>
                </a:solidFill>
                <a:latin typeface="Trajan Pro"/>
                <a:ea typeface="Trajan Pro"/>
                <a:cs typeface="Trajan Pro"/>
                <a:sym typeface="Trajan Pro"/>
              </a:defRPr>
            </a:pPr>
            <a:r>
              <a:rPr sz="6400" b="1" dirty="0">
                <a:solidFill>
                  <a:srgbClr val="A60020"/>
                </a:solidFill>
                <a:latin typeface="Brandon Grotesque Regular" panose="020B0503020203060202" pitchFamily="34" charset="77"/>
                <a:sym typeface="Trajan Pro"/>
              </a:rPr>
              <a:t>PRAYER</a:t>
            </a:r>
            <a:r>
              <a:rPr sz="6400" dirty="0">
                <a:solidFill>
                  <a:srgbClr val="000000"/>
                </a:solidFill>
                <a:latin typeface="Brandon Grotesque Regular" panose="020B0503020203060202" pitchFamily="34" charset="77"/>
                <a:ea typeface="Tw Cen MT"/>
                <a:cs typeface="Tw Cen MT"/>
                <a:sym typeface="Tw Cen MT"/>
              </a:rPr>
              <a:t>, with</a:t>
            </a:r>
            <a:r>
              <a:rPr sz="6400" i="1" dirty="0">
                <a:solidFill>
                  <a:srgbClr val="000000"/>
                </a:solidFill>
                <a:latin typeface="Brandon Grotesque Regular" panose="020B0503020203060202" pitchFamily="34" charset="77"/>
                <a:ea typeface="Tw Cen MT"/>
                <a:cs typeface="Tw Cen MT"/>
                <a:sym typeface="Tw Cen MT"/>
              </a:rPr>
              <a:t> them</a:t>
            </a:r>
            <a:r>
              <a:rPr sz="6400" dirty="0">
                <a:solidFill>
                  <a:srgbClr val="000000"/>
                </a:solidFill>
                <a:latin typeface="Brandon Grotesque Regular" panose="020B0503020203060202" pitchFamily="34" charset="77"/>
                <a:ea typeface="Tw Cen MT"/>
                <a:cs typeface="Tw Cen MT"/>
                <a:sym typeface="Tw Cen MT"/>
              </a:rPr>
              <a:t>, for</a:t>
            </a:r>
            <a:r>
              <a:rPr sz="6400" i="1" dirty="0">
                <a:solidFill>
                  <a:srgbClr val="000000"/>
                </a:solidFill>
                <a:latin typeface="Brandon Grotesque Regular" panose="020B0503020203060202" pitchFamily="34" charset="77"/>
                <a:ea typeface="Tw Cen MT"/>
                <a:cs typeface="Tw Cen MT"/>
                <a:sym typeface="Tw Cen MT"/>
              </a:rPr>
              <a:t> them</a:t>
            </a:r>
            <a:r>
              <a:rPr lang="en-US" sz="6400" dirty="0">
                <a:solidFill>
                  <a:srgbClr val="000000"/>
                </a:solidFill>
                <a:latin typeface="Brandon Grotesque Regular" panose="020B0503020203060202" pitchFamily="34" charset="77"/>
                <a:ea typeface="Tw Cen MT"/>
                <a:cs typeface="Tw Cen MT"/>
                <a:sym typeface="Tw Cen MT"/>
              </a:rPr>
              <a:t>,</a:t>
            </a:r>
            <a:r>
              <a:rPr sz="6400" dirty="0">
                <a:solidFill>
                  <a:srgbClr val="000000"/>
                </a:solidFill>
                <a:latin typeface="Brandon Grotesque Regular" panose="020B0503020203060202" pitchFamily="34" charset="77"/>
                <a:ea typeface="Tw Cen MT"/>
                <a:cs typeface="Tw Cen MT"/>
                <a:sym typeface="Tw Cen MT"/>
              </a:rPr>
              <a:t> and for “me” as leader; </a:t>
            </a:r>
            <a:endParaRPr sz="6400" b="1" dirty="0">
              <a:solidFill>
                <a:srgbClr val="A60020"/>
              </a:solidFill>
              <a:latin typeface="Brandon Grotesque Regular" panose="020B0503020203060202" pitchFamily="34" charset="77"/>
              <a:ea typeface="Tw Cen MT"/>
              <a:cs typeface="Tw Cen MT"/>
              <a:sym typeface="Tw Cen MT"/>
            </a:endParaRPr>
          </a:p>
          <a:p>
            <a:pPr algn="l" defTabSz="914400">
              <a:tabLst>
                <a:tab pos="914400" algn="l"/>
                <a:tab pos="1828800" algn="l"/>
              </a:tabLst>
              <a:defRPr sz="3200" u="sng">
                <a:latin typeface="Tw Cen MT"/>
                <a:ea typeface="Tw Cen MT"/>
                <a:cs typeface="Tw Cen MT"/>
                <a:sym typeface="Tw Cen MT"/>
              </a:defRPr>
            </a:pPr>
            <a:endParaRPr sz="6400" u="sng" dirty="0">
              <a:solidFill>
                <a:srgbClr val="000000"/>
              </a:solidFill>
              <a:latin typeface="Brandon Grotesque Regular" panose="020B0503020203060202" pitchFamily="34" charset="77"/>
              <a:ea typeface="Tw Cen MT"/>
              <a:cs typeface="Tw Cen MT"/>
              <a:sym typeface="Tw Cen MT"/>
            </a:endParaRPr>
          </a:p>
          <a:p>
            <a:pPr algn="l" defTabSz="914400">
              <a:tabLst>
                <a:tab pos="914400" algn="l"/>
                <a:tab pos="1828800" algn="l"/>
              </a:tabLst>
              <a:defRPr sz="3200" b="1">
                <a:solidFill>
                  <a:srgbClr val="A60020"/>
                </a:solidFill>
                <a:latin typeface="Trajan Pro"/>
                <a:ea typeface="Trajan Pro"/>
                <a:cs typeface="Trajan Pro"/>
                <a:sym typeface="Trajan Pro"/>
              </a:defRPr>
            </a:pPr>
            <a:r>
              <a:rPr sz="6400" b="1" dirty="0">
                <a:solidFill>
                  <a:srgbClr val="A60020"/>
                </a:solidFill>
                <a:latin typeface="Brandon Grotesque Regular" panose="020B0503020203060202" pitchFamily="34" charset="77"/>
                <a:sym typeface="Trajan Pro"/>
              </a:rPr>
              <a:t>COLLABORATION</a:t>
            </a:r>
            <a:r>
              <a:rPr sz="6400" dirty="0">
                <a:solidFill>
                  <a:srgbClr val="000000"/>
                </a:solidFill>
                <a:latin typeface="Brandon Grotesque Regular" panose="020B0503020203060202" pitchFamily="34" charset="77"/>
                <a:ea typeface="Tw Cen MT"/>
                <a:cs typeface="Tw Cen MT"/>
                <a:sym typeface="Tw Cen MT"/>
              </a:rPr>
              <a:t>, involving </a:t>
            </a:r>
            <a:r>
              <a:rPr sz="6400" i="1" dirty="0">
                <a:solidFill>
                  <a:srgbClr val="000000"/>
                </a:solidFill>
                <a:latin typeface="Brandon Grotesque Regular" panose="020B0503020203060202" pitchFamily="34" charset="77"/>
                <a:ea typeface="Tw Cen MT"/>
                <a:cs typeface="Tw Cen MT"/>
                <a:sym typeface="Tw Cen MT"/>
              </a:rPr>
              <a:t>them</a:t>
            </a:r>
            <a:r>
              <a:rPr sz="6400" dirty="0">
                <a:solidFill>
                  <a:srgbClr val="000000"/>
                </a:solidFill>
                <a:latin typeface="Brandon Grotesque Regular" panose="020B0503020203060202" pitchFamily="34" charset="77"/>
                <a:ea typeface="Tw Cen MT"/>
                <a:cs typeface="Tw Cen MT"/>
                <a:sym typeface="Tw Cen MT"/>
              </a:rPr>
              <a:t> when and where we can in the process; and with </a:t>
            </a:r>
            <a:endParaRPr sz="6400" b="1" dirty="0">
              <a:solidFill>
                <a:srgbClr val="A60020"/>
              </a:solidFill>
              <a:latin typeface="Brandon Grotesque Regular" panose="020B0503020203060202" pitchFamily="34" charset="77"/>
              <a:ea typeface="Tw Cen MT"/>
              <a:cs typeface="Tw Cen MT"/>
              <a:sym typeface="Tw Cen MT"/>
            </a:endParaRPr>
          </a:p>
          <a:p>
            <a:pPr algn="l" defTabSz="914400">
              <a:tabLst>
                <a:tab pos="914400" algn="l"/>
                <a:tab pos="1828800" algn="l"/>
              </a:tabLst>
              <a:defRPr sz="3200">
                <a:latin typeface="Tw Cen MT"/>
                <a:ea typeface="Tw Cen MT"/>
                <a:cs typeface="Tw Cen MT"/>
                <a:sym typeface="Tw Cen MT"/>
              </a:defRPr>
            </a:pPr>
            <a:endParaRPr sz="6400" dirty="0">
              <a:solidFill>
                <a:srgbClr val="000000"/>
              </a:solidFill>
              <a:latin typeface="Brandon Grotesque Regular" panose="020B0503020203060202" pitchFamily="34" charset="77"/>
              <a:ea typeface="Tw Cen MT"/>
              <a:cs typeface="Tw Cen MT"/>
              <a:sym typeface="Tw Cen MT"/>
            </a:endParaRPr>
          </a:p>
          <a:p>
            <a:pPr algn="l" defTabSz="914400">
              <a:tabLst>
                <a:tab pos="914400" algn="l"/>
                <a:tab pos="1828800" algn="l"/>
              </a:tabLst>
              <a:defRPr sz="3200" b="1">
                <a:solidFill>
                  <a:srgbClr val="A60020"/>
                </a:solidFill>
                <a:latin typeface="Trajan Pro"/>
                <a:ea typeface="Trajan Pro"/>
                <a:cs typeface="Trajan Pro"/>
                <a:sym typeface="Trajan Pro"/>
              </a:defRPr>
            </a:pPr>
            <a:r>
              <a:rPr sz="6400" b="1" dirty="0">
                <a:solidFill>
                  <a:srgbClr val="A60020"/>
                </a:solidFill>
                <a:latin typeface="Brandon Grotesque Regular" panose="020B0503020203060202" pitchFamily="34" charset="77"/>
                <a:sym typeface="Trajan Pro"/>
              </a:rPr>
              <a:t>GRATITUDE</a:t>
            </a:r>
            <a:r>
              <a:rPr sz="6400" dirty="0">
                <a:solidFill>
                  <a:srgbClr val="000000"/>
                </a:solidFill>
                <a:latin typeface="Brandon Grotesque Regular" panose="020B0503020203060202" pitchFamily="34" charset="77"/>
                <a:ea typeface="Tw Cen MT"/>
                <a:cs typeface="Tw Cen MT"/>
                <a:sym typeface="Tw Cen MT"/>
              </a:rPr>
              <a:t>, thanking God, and </a:t>
            </a:r>
            <a:r>
              <a:rPr sz="6400" i="1" dirty="0">
                <a:solidFill>
                  <a:srgbClr val="000000"/>
                </a:solidFill>
                <a:latin typeface="Brandon Grotesque Regular" panose="020B0503020203060202" pitchFamily="34" charset="77"/>
                <a:ea typeface="Tw Cen MT"/>
                <a:cs typeface="Tw Cen MT"/>
                <a:sym typeface="Tw Cen MT"/>
              </a:rPr>
              <a:t>“them” </a:t>
            </a:r>
            <a:r>
              <a:rPr sz="6400" dirty="0">
                <a:solidFill>
                  <a:srgbClr val="000000"/>
                </a:solidFill>
                <a:latin typeface="Brandon Grotesque Regular" panose="020B0503020203060202" pitchFamily="34" charset="77"/>
                <a:ea typeface="Tw Cen MT"/>
                <a:cs typeface="Tw Cen MT"/>
                <a:sym typeface="Tw Cen MT"/>
              </a:rPr>
              <a:t>for their gifts, talents, abilities and testimonies of faith.</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 name="“…leading others begins with leading myself.”"/>
          <p:cNvSpPr txBox="1">
            <a:spLocks noGrp="1"/>
          </p:cNvSpPr>
          <p:nvPr>
            <p:ph type="title"/>
          </p:nvPr>
        </p:nvSpPr>
        <p:spPr>
          <a:xfrm>
            <a:off x="6904167" y="8325853"/>
            <a:ext cx="10575665" cy="4836695"/>
          </a:xfrm>
          <a:prstGeom prst="rect">
            <a:avLst/>
          </a:prstGeom>
        </p:spPr>
        <p:txBody>
          <a:bodyPr/>
          <a:lstStyle>
            <a:lvl1pPr algn="ctr">
              <a:lnSpc>
                <a:spcPct val="90000"/>
              </a:lnSpc>
              <a:spcBef>
                <a:spcPts val="4500"/>
              </a:spcBef>
              <a:defRPr sz="7000" b="0" spc="0">
                <a:solidFill>
                  <a:srgbClr val="000000"/>
                </a:solidFill>
                <a:latin typeface="Brandon Grotesque Light"/>
                <a:ea typeface="Brandon Grotesque Light"/>
                <a:cs typeface="Brandon Grotesque Light"/>
                <a:sym typeface="Brandon Grotesque Light"/>
              </a:defRPr>
            </a:lvl1pPr>
          </a:lstStyle>
          <a:p>
            <a:r>
              <a:rPr dirty="0">
                <a:latin typeface="Brandon Grotesque Regular" panose="020B0503020203060202" pitchFamily="34" charset="77"/>
              </a:rPr>
              <a:t>“…leading others begins with leading myself.”</a:t>
            </a:r>
          </a:p>
        </p:txBody>
      </p:sp>
      <p:sp>
        <p:nvSpPr>
          <p:cNvPr id="169" name="2. Myanmar Evangelical…"/>
          <p:cNvSpPr txBox="1"/>
          <p:nvPr/>
        </p:nvSpPr>
        <p:spPr>
          <a:xfrm>
            <a:off x="5625920" y="5456903"/>
            <a:ext cx="13132160" cy="3695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r>
              <a:rPr dirty="0"/>
              <a:t>2. Myanmar Evangelical</a:t>
            </a:r>
          </a:p>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r>
              <a:rPr dirty="0"/>
              <a:t>Alliance Seminar</a:t>
            </a:r>
          </a:p>
        </p:txBody>
      </p:sp>
      <p:sp>
        <p:nvSpPr>
          <p:cNvPr id="170" name="Two Personal Vignettes"/>
          <p:cNvSpPr txBox="1"/>
          <p:nvPr/>
        </p:nvSpPr>
        <p:spPr>
          <a:xfrm>
            <a:off x="5829017" y="2302945"/>
            <a:ext cx="12725966" cy="226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dirty="0"/>
              <a:t>Two </a:t>
            </a:r>
            <a:r>
              <a:rPr lang="en-US" dirty="0"/>
              <a:t>Stories</a:t>
            </a:r>
            <a:endParaRPr dirty="0"/>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08" name="Line"/>
          <p:cNvSpPr/>
          <p:nvPr/>
        </p:nvSpPr>
        <p:spPr>
          <a:xfrm>
            <a:off x="6640053" y="1727200"/>
            <a:ext cx="11103898"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409" name="Anchor # 6:"/>
          <p:cNvSpPr txBox="1"/>
          <p:nvPr/>
        </p:nvSpPr>
        <p:spPr>
          <a:xfrm>
            <a:off x="9474749" y="475239"/>
            <a:ext cx="5434493" cy="214154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p>
            <a:pPr defTabSz="914400">
              <a:lnSpc>
                <a:spcPct val="70000"/>
              </a:lnSpc>
              <a:defRPr sz="4400">
                <a:latin typeface="Trajan Pro"/>
                <a:ea typeface="Trajan Pro"/>
                <a:cs typeface="Trajan Pro"/>
                <a:sym typeface="Trajan Pro"/>
              </a:defRPr>
            </a:pPr>
            <a:r>
              <a:rPr sz="8800" dirty="0">
                <a:solidFill>
                  <a:srgbClr val="000000"/>
                </a:solidFill>
                <a:latin typeface="Brandon Grotesque Regular" panose="020B0503020203060202" pitchFamily="34" charset="77"/>
                <a:sym typeface="Trajan Pro"/>
              </a:rPr>
              <a:t>Anchor # 6:</a:t>
            </a:r>
            <a:br>
              <a:rPr sz="8800" dirty="0">
                <a:solidFill>
                  <a:srgbClr val="000000"/>
                </a:solidFill>
                <a:latin typeface="Trajan Pro"/>
                <a:sym typeface="Trajan Pro"/>
              </a:rPr>
            </a:br>
            <a:endParaRPr sz="8800" dirty="0">
              <a:solidFill>
                <a:srgbClr val="000000"/>
              </a:solidFill>
              <a:latin typeface="Trajan Pro"/>
              <a:sym typeface="Trajan Pro"/>
            </a:endParaRPr>
          </a:p>
        </p:txBody>
      </p:sp>
      <p:sp>
        <p:nvSpPr>
          <p:cNvPr id="410" name="Title 3"/>
          <p:cNvSpPr txBox="1"/>
          <p:nvPr/>
        </p:nvSpPr>
        <p:spPr>
          <a:xfrm>
            <a:off x="3962400" y="3112911"/>
            <a:ext cx="16459200"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a:solidFill>
                  <a:srgbClr val="C0504D">
                    <a:satOff val="-4966"/>
                    <a:lumOff val="-10549"/>
                  </a:srgbClr>
                </a:solidFill>
              </a:rPr>
              <a:t>Love Deeply</a:t>
            </a:r>
          </a:p>
        </p:txBody>
      </p:sp>
      <p:sp>
        <p:nvSpPr>
          <p:cNvPr id="411" name="Title 3"/>
          <p:cNvSpPr txBox="1"/>
          <p:nvPr/>
        </p:nvSpPr>
        <p:spPr>
          <a:xfrm>
            <a:off x="3280010" y="6378531"/>
            <a:ext cx="18218036" cy="493365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lnSpc>
                <a:spcPct val="80000"/>
              </a:lnSpc>
              <a:defRPr sz="2600">
                <a:latin typeface="Tw Cen MT"/>
                <a:ea typeface="Tw Cen MT"/>
                <a:cs typeface="Tw Cen MT"/>
                <a:sym typeface="Tw Cen MT"/>
              </a:defRPr>
            </a:pPr>
            <a:r>
              <a:rPr sz="5200" dirty="0">
                <a:solidFill>
                  <a:srgbClr val="000000"/>
                </a:solidFill>
                <a:latin typeface="Brandon Grotesque Regular" panose="020B0503020203060202" pitchFamily="34" charset="77"/>
                <a:sym typeface="Tw Cen MT"/>
              </a:rPr>
              <a:t>ISSUE:</a:t>
            </a:r>
            <a:br>
              <a:rPr sz="5200" dirty="0">
                <a:solidFill>
                  <a:srgbClr val="000000"/>
                </a:solidFill>
                <a:latin typeface="Brandon Grotesque Regular" panose="020B0503020203060202" pitchFamily="34" charset="77"/>
                <a:sym typeface="Tw Cen MT"/>
              </a:rPr>
            </a:br>
            <a:r>
              <a:rPr sz="7000" b="1" dirty="0">
                <a:solidFill>
                  <a:srgbClr val="000000"/>
                </a:solidFill>
                <a:latin typeface="Brandon Grotesque Regular" panose="020B0503020203060202" pitchFamily="34" charset="77"/>
                <a:sym typeface="Tw Cen MT"/>
              </a:rPr>
              <a:t>Value people not power (or position)</a:t>
            </a:r>
            <a:endParaRPr lang="en-US" sz="7000" b="1" dirty="0">
              <a:solidFill>
                <a:srgbClr val="000000"/>
              </a:solidFill>
              <a:latin typeface="Brandon Grotesque Regular" panose="020B0503020203060202" pitchFamily="34" charset="77"/>
              <a:sym typeface="Tw Cen MT"/>
            </a:endParaRPr>
          </a:p>
          <a:p>
            <a:pPr defTabSz="914400">
              <a:lnSpc>
                <a:spcPct val="80000"/>
              </a:lnSpc>
              <a:defRPr sz="2600">
                <a:latin typeface="Tw Cen MT"/>
                <a:ea typeface="Tw Cen MT"/>
                <a:cs typeface="Tw Cen MT"/>
                <a:sym typeface="Tw Cen MT"/>
              </a:defRPr>
            </a:pPr>
            <a:br>
              <a:rPr sz="7000" b="1" dirty="0">
                <a:solidFill>
                  <a:srgbClr val="000000"/>
                </a:solidFill>
                <a:latin typeface="Brandon Grotesque Regular" panose="020B0503020203060202" pitchFamily="34" charset="77"/>
                <a:sym typeface="Tw Cen MT"/>
              </a:rPr>
            </a:br>
            <a:r>
              <a:rPr sz="5200" dirty="0">
                <a:solidFill>
                  <a:srgbClr val="000000"/>
                </a:solidFill>
                <a:latin typeface="Brandon Grotesque Regular" panose="020B0503020203060202" pitchFamily="34" charset="77"/>
                <a:sym typeface="Tw Cen MT"/>
              </a:rPr>
              <a:t>PRINCIPLE:</a:t>
            </a:r>
            <a:br>
              <a:rPr sz="5200" dirty="0">
                <a:solidFill>
                  <a:srgbClr val="000000"/>
                </a:solidFill>
                <a:latin typeface="Brandon Grotesque Regular" panose="020B0503020203060202" pitchFamily="34" charset="77"/>
                <a:sym typeface="Tw Cen MT"/>
              </a:rPr>
            </a:br>
            <a:r>
              <a:rPr sz="7000" b="1" dirty="0">
                <a:solidFill>
                  <a:srgbClr val="000000"/>
                </a:solidFill>
                <a:latin typeface="Brandon Grotesque Regular" panose="020B0503020203060202" pitchFamily="34" charset="77"/>
                <a:sym typeface="Tw Cen MT"/>
              </a:rPr>
              <a:t>The evidence of leadership is seen</a:t>
            </a:r>
          </a:p>
          <a:p>
            <a:pPr defTabSz="914400">
              <a:lnSpc>
                <a:spcPct val="80000"/>
              </a:lnSpc>
              <a:defRPr sz="3500" b="1">
                <a:latin typeface="Tw Cen MT"/>
                <a:ea typeface="Tw Cen MT"/>
                <a:cs typeface="Tw Cen MT"/>
                <a:sym typeface="Tw Cen MT"/>
              </a:defRPr>
            </a:pPr>
            <a:r>
              <a:rPr sz="7000" b="1" dirty="0">
                <a:solidFill>
                  <a:srgbClr val="000000"/>
                </a:solidFill>
                <a:latin typeface="Brandon Grotesque Regular" panose="020B0503020203060202" pitchFamily="34" charset="77"/>
                <a:sym typeface="Tw Cen MT"/>
              </a:rPr>
              <a:t>in the lives of the followers </a:t>
            </a:r>
          </a:p>
        </p:txBody>
      </p:sp>
      <p:sp>
        <p:nvSpPr>
          <p:cNvPr id="412" name="—1 Thessalonians 2:7—"/>
          <p:cNvSpPr txBox="1"/>
          <p:nvPr/>
        </p:nvSpPr>
        <p:spPr>
          <a:xfrm>
            <a:off x="8932131" y="5454649"/>
            <a:ext cx="6519725"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a:solidFill>
                  <a:srgbClr val="000000"/>
                </a:solidFill>
              </a:rPr>
              <a:t>—1 Thessalonians 2:7—</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16" name="Title 1"/>
          <p:cNvSpPr txBox="1">
            <a:spLocks noGrp="1"/>
          </p:cNvSpPr>
          <p:nvPr>
            <p:ph type="title"/>
          </p:nvPr>
        </p:nvSpPr>
        <p:spPr>
          <a:xfrm>
            <a:off x="8927941" y="-1876926"/>
            <a:ext cx="14998858" cy="14548749"/>
          </a:xfrm>
          <a:prstGeom prst="rect">
            <a:avLst/>
          </a:prstGeom>
        </p:spPr>
        <p:txBody>
          <a:bodyPr/>
          <a:lstStyle/>
          <a:p>
            <a:pPr algn="l">
              <a:defRPr sz="3600" b="1">
                <a:latin typeface="Tw Cen MT"/>
                <a:ea typeface="Tw Cen MT"/>
                <a:cs typeface="Tw Cen MT"/>
                <a:sym typeface="Tw Cen MT"/>
              </a:defRPr>
            </a:pPr>
            <a:r>
              <a:rPr sz="8000" i="1" dirty="0">
                <a:latin typeface="Brandon Grotesque Regular" panose="020B0503020203060202" pitchFamily="34" charset="77"/>
              </a:rPr>
              <a:t>Leaders who inspire others…</a:t>
            </a:r>
            <a:br>
              <a:rPr dirty="0">
                <a:latin typeface="Brandon Grotesque Regular" panose="020B0503020203060202" pitchFamily="34" charset="77"/>
              </a:rPr>
            </a:br>
            <a:br>
              <a:rPr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 #1.  </a:t>
            </a:r>
            <a:r>
              <a:rPr lang="en-US" sz="5600" dirty="0">
                <a:latin typeface="Brandon Grotesque Regular" panose="020B0503020203060202" pitchFamily="34" charset="77"/>
              </a:rPr>
              <a:t>   </a:t>
            </a:r>
            <a:r>
              <a:rPr sz="5600" dirty="0">
                <a:latin typeface="Brandon Grotesque Regular" panose="020B0503020203060202" pitchFamily="34" charset="77"/>
              </a:rPr>
              <a:t>Set Clear Standards </a:t>
            </a:r>
          </a:p>
          <a:p>
            <a:pPr algn="l">
              <a:defRPr sz="3600">
                <a:latin typeface="Tw Cen MT"/>
                <a:ea typeface="Tw Cen MT"/>
                <a:cs typeface="Tw Cen MT"/>
                <a:sym typeface="Tw Cen MT"/>
              </a:defRPr>
            </a:pPr>
            <a:r>
              <a:rPr sz="5600" dirty="0">
                <a:latin typeface="Brandon Grotesque Regular" panose="020B0503020203060202" pitchFamily="34" charset="77"/>
              </a:rPr>
              <a:t>              </a:t>
            </a:r>
            <a:r>
              <a:rPr lang="en-US" sz="5600" dirty="0">
                <a:latin typeface="Brandon Grotesque Regular" panose="020B0503020203060202" pitchFamily="34" charset="77"/>
              </a:rPr>
              <a:t>   </a:t>
            </a:r>
            <a:r>
              <a:rPr sz="5600" dirty="0">
                <a:latin typeface="Brandon Grotesque Regular" panose="020B0503020203060202" pitchFamily="34" charset="77"/>
              </a:rPr>
              <a:t>(or Expectations)</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#2.	Expect the Best</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#3.	Pay Attention</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 #4.	Encourage People</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 #5.	Tell the Story</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 #6.	Celebrate Together</a:t>
            </a:r>
            <a:br>
              <a:rPr sz="5600" dirty="0">
                <a:latin typeface="Brandon Grotesque Regular" panose="020B0503020203060202" pitchFamily="34" charset="77"/>
              </a:rPr>
            </a:br>
            <a:r>
              <a:rPr lang="en-US" sz="5600" dirty="0">
                <a:latin typeface="Brandon Grotesque Regular" panose="020B0503020203060202" pitchFamily="34" charset="77"/>
              </a:rPr>
              <a:t>      </a:t>
            </a:r>
            <a:r>
              <a:rPr sz="5600" dirty="0">
                <a:latin typeface="Brandon Grotesque Regular" panose="020B0503020203060202" pitchFamily="34" charset="77"/>
              </a:rPr>
              <a:t>#7.	</a:t>
            </a:r>
            <a:r>
              <a:rPr lang="en-US" sz="5600" dirty="0">
                <a:latin typeface="Brandon Grotesque Regular" panose="020B0503020203060202" pitchFamily="34" charset="77"/>
              </a:rPr>
              <a:t>      </a:t>
            </a:r>
            <a:r>
              <a:rPr sz="5600" dirty="0">
                <a:latin typeface="Brandon Grotesque Regular" panose="020B0503020203060202" pitchFamily="34" charset="77"/>
              </a:rPr>
              <a:t>Set the Example</a:t>
            </a:r>
          </a:p>
        </p:txBody>
      </p:sp>
      <p:sp>
        <p:nvSpPr>
          <p:cNvPr id="417" name="Title 1"/>
          <p:cNvSpPr txBox="1"/>
          <p:nvPr/>
        </p:nvSpPr>
        <p:spPr>
          <a:xfrm>
            <a:off x="7769150" y="10958494"/>
            <a:ext cx="13411200" cy="129265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gn="r" defTabSz="1828800">
              <a:defRPr>
                <a:latin typeface="Tw Cen MT"/>
                <a:ea typeface="Tw Cen MT"/>
                <a:cs typeface="Tw Cen MT"/>
                <a:sym typeface="Tw Cen MT"/>
              </a:defRPr>
            </a:pPr>
            <a:r>
              <a:rPr sz="3600" dirty="0">
                <a:solidFill>
                  <a:srgbClr val="000000"/>
                </a:solidFill>
                <a:latin typeface="Tw Cen MT"/>
                <a:sym typeface="Tw Cen MT"/>
              </a:rPr>
              <a:t>	</a:t>
            </a:r>
            <a:r>
              <a:rPr sz="3600" i="1" dirty="0">
                <a:solidFill>
                  <a:srgbClr val="000000"/>
                </a:solidFill>
                <a:latin typeface="Brandon Grotesque Regular" panose="020B0503020203060202" pitchFamily="34" charset="77"/>
                <a:sym typeface="Tw Cen MT"/>
              </a:rPr>
              <a:t>ENCOURAGING THE HEART</a:t>
            </a:r>
            <a:br>
              <a:rPr sz="3600" b="1" dirty="0">
                <a:solidFill>
                  <a:srgbClr val="000000"/>
                </a:solidFill>
                <a:latin typeface="Brandon Grotesque Regular" panose="020B0503020203060202" pitchFamily="34" charset="77"/>
                <a:sym typeface="Tw Cen MT"/>
              </a:rPr>
            </a:br>
            <a:r>
              <a:rPr sz="3600" dirty="0">
                <a:solidFill>
                  <a:srgbClr val="000000"/>
                </a:solidFill>
                <a:latin typeface="Brandon Grotesque Regular" panose="020B0503020203060202" pitchFamily="34" charset="77"/>
                <a:sym typeface="Tw Cen MT"/>
              </a:rPr>
              <a:t>	James Kouzes and Barry Posner</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21" name="Line"/>
          <p:cNvSpPr/>
          <p:nvPr/>
        </p:nvSpPr>
        <p:spPr>
          <a:xfrm>
            <a:off x="6408512" y="1803400"/>
            <a:ext cx="11103900" cy="0"/>
          </a:xfrm>
          <a:prstGeom prst="line">
            <a:avLst/>
          </a:prstGeom>
          <a:ln w="25400">
            <a:solidFill>
              <a:schemeClr val="accent2"/>
            </a:solidFill>
          </a:ln>
        </p:spPr>
        <p:txBody>
          <a:bodyPr lIns="91436" tIns="91436" rIns="91436" bIns="91436"/>
          <a:lstStyle/>
          <a:p>
            <a:pPr algn="l" defTabSz="914400"/>
            <a:endParaRPr sz="3600">
              <a:solidFill>
                <a:srgbClr val="000000"/>
              </a:solidFill>
              <a:latin typeface="Calibri"/>
              <a:cs typeface="Calibri"/>
              <a:sym typeface="Calibri"/>
            </a:endParaRPr>
          </a:p>
        </p:txBody>
      </p:sp>
      <p:sp>
        <p:nvSpPr>
          <p:cNvPr id="422" name="Anchor # 7:"/>
          <p:cNvSpPr txBox="1"/>
          <p:nvPr/>
        </p:nvSpPr>
        <p:spPr>
          <a:xfrm>
            <a:off x="9243215" y="404494"/>
            <a:ext cx="5434493" cy="214154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p>
            <a:pPr defTabSz="914400">
              <a:lnSpc>
                <a:spcPct val="70000"/>
              </a:lnSpc>
              <a:defRPr sz="4400">
                <a:latin typeface="Trajan Pro"/>
                <a:ea typeface="Trajan Pro"/>
                <a:cs typeface="Trajan Pro"/>
                <a:sym typeface="Trajan Pro"/>
              </a:defRPr>
            </a:pPr>
            <a:r>
              <a:rPr sz="8800" dirty="0">
                <a:solidFill>
                  <a:srgbClr val="000000"/>
                </a:solidFill>
                <a:latin typeface="Brandon Grotesque Regular" panose="020B0503020203060202" pitchFamily="34" charset="77"/>
                <a:sym typeface="Trajan Pro"/>
              </a:rPr>
              <a:t>Anchor # 7:</a:t>
            </a:r>
            <a:br>
              <a:rPr sz="8800" dirty="0">
                <a:solidFill>
                  <a:srgbClr val="000000"/>
                </a:solidFill>
                <a:latin typeface="Trajan Pro"/>
                <a:sym typeface="Trajan Pro"/>
              </a:rPr>
            </a:br>
            <a:endParaRPr sz="8800" dirty="0">
              <a:solidFill>
                <a:srgbClr val="000000"/>
              </a:solidFill>
              <a:latin typeface="Trajan Pro"/>
              <a:sym typeface="Trajan Pro"/>
            </a:endParaRPr>
          </a:p>
        </p:txBody>
      </p:sp>
      <p:sp>
        <p:nvSpPr>
          <p:cNvPr id="423" name="Title 3"/>
          <p:cNvSpPr txBox="1"/>
          <p:nvPr/>
        </p:nvSpPr>
        <p:spPr>
          <a:xfrm>
            <a:off x="3962400" y="2807248"/>
            <a:ext cx="16459200" cy="2019006"/>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lnSpc>
                <a:spcPct val="70000"/>
              </a:lnSpc>
              <a:defRPr sz="8000" b="1">
                <a:solidFill>
                  <a:schemeClr val="accent2">
                    <a:satOff val="-4966"/>
                    <a:lumOff val="-10549"/>
                  </a:schemeClr>
                </a:solidFill>
                <a:latin typeface="Trajan Pro"/>
                <a:ea typeface="Trajan Pro"/>
                <a:cs typeface="Trajan Pro"/>
                <a:sym typeface="Trajan Pro"/>
              </a:defRPr>
            </a:lvl1pPr>
          </a:lstStyle>
          <a:p>
            <a:pPr defTabSz="914400"/>
            <a:r>
              <a:rPr sz="16000" dirty="0">
                <a:solidFill>
                  <a:srgbClr val="C0504D">
                    <a:satOff val="-4966"/>
                    <a:lumOff val="-10549"/>
                  </a:srgbClr>
                </a:solidFill>
              </a:rPr>
              <a:t>Pray Earnestly</a:t>
            </a:r>
          </a:p>
        </p:txBody>
      </p:sp>
      <p:sp>
        <p:nvSpPr>
          <p:cNvPr id="424" name="Title 3"/>
          <p:cNvSpPr txBox="1"/>
          <p:nvPr/>
        </p:nvSpPr>
        <p:spPr>
          <a:xfrm>
            <a:off x="1852864" y="6373700"/>
            <a:ext cx="21801220" cy="5284516"/>
          </a:xfrm>
          <a:prstGeom prst="rect">
            <a:avLst/>
          </a:prstGeom>
          <a:ln w="12700">
            <a:miter lim="400000"/>
          </a:ln>
          <a:extLst>
            <a:ext uri="{C572A759-6A51-4108-AA02-DFA0A04FC94B}">
              <ma14:wrappingTextBoxFlag xmlns:ma14="http://schemas.microsoft.com/office/mac/drawingml/2011/main" xmlns="" val="1"/>
            </a:ext>
          </a:extLst>
        </p:spPr>
        <p:txBody>
          <a:bodyPr wrap="square" lIns="91436" tIns="91436" rIns="91436" bIns="91436" anchor="ctr">
            <a:spAutoFit/>
          </a:bodyPr>
          <a:lstStyle/>
          <a:p>
            <a:pPr defTabSz="914400">
              <a:lnSpc>
                <a:spcPct val="80000"/>
              </a:lnSpc>
              <a:spcBef>
                <a:spcPts val="600"/>
              </a:spcBef>
              <a:defRPr sz="2000" cap="all">
                <a:latin typeface="Tw Cen MT"/>
                <a:ea typeface="Tw Cen MT"/>
                <a:cs typeface="Tw Cen MT"/>
                <a:sym typeface="Tw Cen MT"/>
              </a:defRPr>
            </a:pPr>
            <a:r>
              <a:rPr lang="en-US" sz="5600" cap="all" dirty="0">
                <a:solidFill>
                  <a:srgbClr val="000000"/>
                </a:solidFill>
                <a:latin typeface="Brandon Grotesque Regular" panose="020B0503020203060202" pitchFamily="34" charset="77"/>
                <a:sym typeface="Tw Cen MT"/>
              </a:rPr>
              <a:t>Issue</a:t>
            </a:r>
            <a:r>
              <a:rPr sz="5600" cap="all" dirty="0">
                <a:solidFill>
                  <a:srgbClr val="000000"/>
                </a:solidFill>
                <a:latin typeface="Brandon Grotesque Regular" panose="020B0503020203060202" pitchFamily="34" charset="77"/>
                <a:sym typeface="Tw Cen MT"/>
              </a:rPr>
              <a:t>:</a:t>
            </a:r>
            <a:endParaRPr lang="en-US" sz="5600" cap="all" dirty="0">
              <a:solidFill>
                <a:srgbClr val="000000"/>
              </a:solidFill>
              <a:latin typeface="Brandon Grotesque Regular" panose="020B0503020203060202" pitchFamily="34" charset="77"/>
              <a:sym typeface="Tw Cen MT"/>
            </a:endParaRPr>
          </a:p>
          <a:p>
            <a:pPr defTabSz="914400">
              <a:lnSpc>
                <a:spcPct val="80000"/>
              </a:lnSpc>
              <a:spcBef>
                <a:spcPts val="600"/>
              </a:spcBef>
              <a:defRPr sz="2000" cap="all">
                <a:latin typeface="Tw Cen MT"/>
                <a:ea typeface="Tw Cen MT"/>
                <a:cs typeface="Tw Cen MT"/>
                <a:sym typeface="Tw Cen MT"/>
              </a:defRPr>
            </a:pPr>
            <a:r>
              <a:rPr lang="en-US" sz="5600" cap="all" dirty="0">
                <a:solidFill>
                  <a:srgbClr val="000000"/>
                </a:solidFill>
                <a:latin typeface="Brandon Grotesque Regular" panose="020B0503020203060202" pitchFamily="34" charset="77"/>
                <a:sym typeface="Tw Cen MT"/>
              </a:rPr>
              <a:t>Some issues are only resolved through prayer</a:t>
            </a:r>
          </a:p>
          <a:p>
            <a:pPr defTabSz="914400">
              <a:lnSpc>
                <a:spcPct val="80000"/>
              </a:lnSpc>
              <a:spcBef>
                <a:spcPts val="600"/>
              </a:spcBef>
              <a:defRPr sz="2000" cap="all">
                <a:latin typeface="Tw Cen MT"/>
                <a:ea typeface="Tw Cen MT"/>
                <a:cs typeface="Tw Cen MT"/>
                <a:sym typeface="Tw Cen MT"/>
              </a:defRPr>
            </a:pPr>
            <a:r>
              <a:rPr lang="en-US" sz="5600" cap="all" dirty="0">
                <a:solidFill>
                  <a:srgbClr val="000000"/>
                </a:solidFill>
                <a:latin typeface="Brandon Grotesque Regular" panose="020B0503020203060202" pitchFamily="34" charset="77"/>
                <a:sym typeface="Tw Cen MT"/>
              </a:rPr>
              <a:t>And dependance on God </a:t>
            </a:r>
            <a:r>
              <a:rPr sz="5600" cap="all" dirty="0">
                <a:solidFill>
                  <a:srgbClr val="000000"/>
                </a:solidFill>
                <a:latin typeface="Brandon Grotesque Regular" panose="020B0503020203060202" pitchFamily="34" charset="77"/>
                <a:sym typeface="Tw Cen MT"/>
              </a:rPr>
              <a:t> </a:t>
            </a:r>
            <a:br>
              <a:rPr sz="5600" cap="all" dirty="0">
                <a:solidFill>
                  <a:srgbClr val="000000"/>
                </a:solidFill>
                <a:latin typeface="Brandon Grotesque Regular" panose="020B0503020203060202" pitchFamily="34" charset="77"/>
                <a:sym typeface="Tw Cen MT"/>
              </a:rPr>
            </a:br>
            <a:br>
              <a:rPr sz="5600" b="1" dirty="0">
                <a:solidFill>
                  <a:srgbClr val="000000"/>
                </a:solidFill>
                <a:latin typeface="Brandon Grotesque Regular" panose="020B0503020203060202" pitchFamily="34" charset="77"/>
                <a:sym typeface="Tw Cen MT"/>
              </a:rPr>
            </a:br>
            <a:r>
              <a:rPr sz="5600" cap="all" dirty="0">
                <a:solidFill>
                  <a:srgbClr val="000000"/>
                </a:solidFill>
                <a:latin typeface="Brandon Grotesque Regular" panose="020B0503020203060202" pitchFamily="34" charset="77"/>
                <a:sym typeface="Tw Cen MT"/>
              </a:rPr>
              <a:t>Principle:</a:t>
            </a:r>
            <a:br>
              <a:rPr sz="5600" cap="all" dirty="0">
                <a:solidFill>
                  <a:srgbClr val="000000"/>
                </a:solidFill>
                <a:latin typeface="Brandon Grotesque Regular" panose="020B0503020203060202" pitchFamily="34" charset="77"/>
                <a:sym typeface="Tw Cen MT"/>
              </a:rPr>
            </a:br>
            <a:r>
              <a:rPr sz="5600" dirty="0">
                <a:solidFill>
                  <a:srgbClr val="000000"/>
                </a:solidFill>
                <a:latin typeface="Brandon Grotesque Regular" panose="020B0503020203060202" pitchFamily="34" charset="77"/>
                <a:sym typeface="Tw Cen MT"/>
              </a:rPr>
              <a:t>Recognize that God can work in us </a:t>
            </a:r>
          </a:p>
          <a:p>
            <a:pPr defTabSz="914400">
              <a:lnSpc>
                <a:spcPct val="80000"/>
              </a:lnSpc>
              <a:spcBef>
                <a:spcPts val="600"/>
              </a:spcBef>
              <a:defRPr sz="2900" b="1">
                <a:latin typeface="Tw Cen MT"/>
                <a:ea typeface="Tw Cen MT"/>
                <a:cs typeface="Tw Cen MT"/>
                <a:sym typeface="Tw Cen MT"/>
              </a:defRPr>
            </a:pPr>
            <a:r>
              <a:rPr sz="5600" dirty="0">
                <a:solidFill>
                  <a:srgbClr val="000000"/>
                </a:solidFill>
                <a:latin typeface="Brandon Grotesque Regular" panose="020B0503020203060202" pitchFamily="34" charset="77"/>
                <a:sym typeface="Tw Cen MT"/>
              </a:rPr>
              <a:t>to become the change we desire to see in others</a:t>
            </a:r>
          </a:p>
        </p:txBody>
      </p:sp>
      <p:sp>
        <p:nvSpPr>
          <p:cNvPr id="425" name="— 1 Thessalonians 5:17 —"/>
          <p:cNvSpPr txBox="1"/>
          <p:nvPr/>
        </p:nvSpPr>
        <p:spPr>
          <a:xfrm>
            <a:off x="8625162" y="5558100"/>
            <a:ext cx="7133676" cy="815600"/>
          </a:xfrm>
          <a:prstGeom prst="rect">
            <a:avLst/>
          </a:prstGeom>
          <a:ln w="12700">
            <a:miter lim="400000"/>
          </a:ln>
          <a:extLst>
            <a:ext uri="{C572A759-6A51-4108-AA02-DFA0A04FC94B}">
              <ma14:wrappingTextBoxFlag xmlns:ma14="http://schemas.microsoft.com/office/mac/drawingml/2011/main" xmlns="" val="1"/>
            </a:ext>
          </a:extLst>
        </p:spPr>
        <p:txBody>
          <a:bodyPr wrap="none" lIns="91436" tIns="91436" rIns="91436" bIns="91436">
            <a:spAutoFit/>
          </a:bodyPr>
          <a:lstStyle>
            <a:lvl1pPr algn="ctr">
              <a:lnSpc>
                <a:spcPct val="80000"/>
              </a:lnSpc>
              <a:defRPr sz="2500" b="1">
                <a:latin typeface="Trajan Pro"/>
                <a:ea typeface="Trajan Pro"/>
                <a:cs typeface="Trajan Pro"/>
                <a:sym typeface="Trajan Pro"/>
              </a:defRPr>
            </a:lvl1pPr>
          </a:lstStyle>
          <a:p>
            <a:pPr defTabSz="914400"/>
            <a:r>
              <a:rPr sz="5000" dirty="0">
                <a:solidFill>
                  <a:srgbClr val="000000"/>
                </a:solidFill>
              </a:rPr>
              <a:t>— 1 Thessalonians 5:17 —</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4"/>
          <p:cNvSpPr txBox="1"/>
          <p:nvPr/>
        </p:nvSpPr>
        <p:spPr>
          <a:xfrm>
            <a:off x="3048000" y="524231"/>
            <a:ext cx="18288000" cy="2400649"/>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gn="ctr">
              <a:defRPr sz="4000" b="1">
                <a:latin typeface="Tw Cen MT"/>
                <a:ea typeface="Tw Cen MT"/>
                <a:cs typeface="Tw Cen MT"/>
                <a:sym typeface="Tw Cen MT"/>
              </a:defRPr>
            </a:lvl1pPr>
          </a:lstStyle>
          <a:p>
            <a:pPr defTabSz="914400"/>
            <a:r>
              <a:rPr sz="7200" dirty="0">
                <a:solidFill>
                  <a:srgbClr val="000000"/>
                </a:solidFill>
                <a:latin typeface="Brandon Grotesque Regular" panose="020B0503020203060202" pitchFamily="34" charset="77"/>
              </a:rPr>
              <a:t>In the midst of experiencing honest </a:t>
            </a:r>
            <a:endParaRPr lang="en-US" sz="7200" dirty="0">
              <a:solidFill>
                <a:srgbClr val="000000"/>
              </a:solidFill>
              <a:latin typeface="Brandon Grotesque Regular" panose="020B0503020203060202" pitchFamily="34" charset="77"/>
            </a:endParaRPr>
          </a:p>
          <a:p>
            <a:pPr defTabSz="914400"/>
            <a:r>
              <a:rPr sz="7200" dirty="0">
                <a:solidFill>
                  <a:srgbClr val="000000"/>
                </a:solidFill>
                <a:latin typeface="Brandon Grotesque Regular" panose="020B0503020203060202" pitchFamily="34" charset="77"/>
              </a:rPr>
              <a:t>and intense differences</a:t>
            </a:r>
          </a:p>
        </p:txBody>
      </p:sp>
      <p:pic>
        <p:nvPicPr>
          <p:cNvPr id="430" name="Picture 2" descr="Picture 2"/>
          <p:cNvPicPr>
            <a:picLocks noChangeAspect="1"/>
          </p:cNvPicPr>
          <p:nvPr/>
        </p:nvPicPr>
        <p:blipFill>
          <a:blip r:embed="rId3"/>
          <a:stretch>
            <a:fillRect/>
          </a:stretch>
        </p:blipFill>
        <p:spPr>
          <a:xfrm>
            <a:off x="7315200" y="3352800"/>
            <a:ext cx="8572500" cy="5372100"/>
          </a:xfrm>
          <a:prstGeom prst="rect">
            <a:avLst/>
          </a:prstGeom>
          <a:ln w="12700">
            <a:miter lim="400000"/>
          </a:ln>
        </p:spPr>
      </p:pic>
      <p:sp>
        <p:nvSpPr>
          <p:cNvPr id="431" name="Rectangle 4"/>
          <p:cNvSpPr txBox="1"/>
          <p:nvPr/>
        </p:nvSpPr>
        <p:spPr>
          <a:xfrm>
            <a:off x="3048000" y="9782413"/>
            <a:ext cx="18288000" cy="2400649"/>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defTabSz="914400">
              <a:defRPr sz="4400" b="1">
                <a:latin typeface="Tw Cen MT"/>
                <a:ea typeface="Tw Cen MT"/>
                <a:cs typeface="Tw Cen MT"/>
                <a:sym typeface="Tw Cen MT"/>
              </a:defRPr>
            </a:pPr>
            <a:r>
              <a:rPr sz="7200" b="1" dirty="0">
                <a:solidFill>
                  <a:srgbClr val="000000"/>
                </a:solidFill>
                <a:latin typeface="Brandon Grotesque Regular" panose="020B0503020203060202" pitchFamily="34" charset="77"/>
                <a:sym typeface="Tw Cen MT"/>
              </a:rPr>
              <a:t>between good and godly people, the “pray-er” can be </a:t>
            </a:r>
            <a:r>
              <a:rPr sz="7200" b="1" dirty="0">
                <a:solidFill>
                  <a:srgbClr val="254061"/>
                </a:solidFill>
                <a:latin typeface="Brandon Grotesque Regular" panose="020B0503020203060202" pitchFamily="34" charset="77"/>
                <a:sym typeface="Tw Cen MT"/>
              </a:rPr>
              <a:t>changed</a:t>
            </a:r>
            <a:r>
              <a:rPr sz="7200" b="1" dirty="0">
                <a:solidFill>
                  <a:srgbClr val="000000"/>
                </a:solidFill>
                <a:latin typeface="Brandon Grotesque Regular" panose="020B0503020203060202" pitchFamily="34" charset="77"/>
                <a:sym typeface="Tw Cen MT"/>
              </a:rPr>
              <a:t> and </a:t>
            </a:r>
            <a:r>
              <a:rPr sz="7200" b="1" dirty="0">
                <a:solidFill>
                  <a:srgbClr val="C00000"/>
                </a:solidFill>
                <a:latin typeface="Brandon Grotesque Regular" panose="020B0503020203060202" pitchFamily="34" charset="77"/>
                <a:sym typeface="Tw Cen MT"/>
              </a:rPr>
              <a:t>transformed</a:t>
            </a:r>
            <a:r>
              <a:rPr sz="7200" b="1" dirty="0">
                <a:solidFill>
                  <a:srgbClr val="000000"/>
                </a:solidFill>
                <a:latin typeface="Brandon Grotesque Regular" panose="020B0503020203060202" pitchFamily="34" charset="77"/>
                <a:sym typeface="Tw Cen MT"/>
              </a:rPr>
              <a:t>!</a:t>
            </a:r>
            <a:r>
              <a:rPr sz="7200" b="1" dirty="0">
                <a:solidFill>
                  <a:srgbClr val="000000"/>
                </a:solidFill>
                <a:effectLst>
                  <a:outerShdw blurRad="38100" dist="38100" dir="2700000" rotWithShape="0">
                    <a:srgbClr val="EEECE1"/>
                  </a:outerShdw>
                </a:effectLst>
                <a:latin typeface="Brandon Grotesque Regular" panose="020B0503020203060202" pitchFamily="34" charset="77"/>
                <a:sym typeface="Tw Cen MT"/>
              </a:rPr>
              <a:t>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35" name="Title 3"/>
          <p:cNvSpPr txBox="1">
            <a:spLocks noGrp="1"/>
          </p:cNvSpPr>
          <p:nvPr>
            <p:ph type="title"/>
          </p:nvPr>
        </p:nvSpPr>
        <p:spPr>
          <a:xfrm>
            <a:off x="5390147" y="947800"/>
            <a:ext cx="18552695" cy="12471112"/>
          </a:xfrm>
          <a:prstGeom prst="rect">
            <a:avLst/>
          </a:prstGeom>
        </p:spPr>
        <p:txBody>
          <a:bodyPr/>
          <a:lstStyle/>
          <a:p>
            <a:pPr defTabSz="886966">
              <a:defRPr sz="3400" b="1">
                <a:latin typeface="Tw Cen MT"/>
                <a:ea typeface="Tw Cen MT"/>
                <a:cs typeface="Tw Cen MT"/>
                <a:sym typeface="Tw Cen MT"/>
              </a:defRPr>
            </a:pPr>
            <a:r>
              <a:rPr sz="7000" dirty="0">
                <a:latin typeface="Brandon Grotesque Regular" panose="020B0503020203060202" pitchFamily="34" charset="77"/>
              </a:rPr>
              <a:t>“</a:t>
            </a:r>
            <a:r>
              <a:rPr lang="en-US" sz="7000" dirty="0">
                <a:latin typeface="Brandon Grotesque Regular" panose="020B0503020203060202" pitchFamily="34" charset="77"/>
              </a:rPr>
              <a:t>TEACHERS</a:t>
            </a:r>
            <a:r>
              <a:rPr sz="7000" dirty="0">
                <a:latin typeface="Brandon Grotesque Regular" panose="020B0503020203060202" pitchFamily="34" charset="77"/>
              </a:rPr>
              <a:t> with </a:t>
            </a:r>
            <a:r>
              <a:rPr sz="7000" i="1" dirty="0">
                <a:latin typeface="Brandon Grotesque Regular" panose="020B0503020203060202" pitchFamily="34" charset="77"/>
              </a:rPr>
              <a:t>the mind of Christ </a:t>
            </a:r>
            <a:br>
              <a:rPr lang="en-US" sz="7000" i="1" dirty="0">
                <a:latin typeface="Brandon Grotesque Regular" panose="020B0503020203060202" pitchFamily="34" charset="77"/>
              </a:rPr>
            </a:br>
            <a:r>
              <a:rPr sz="7000" dirty="0">
                <a:latin typeface="Brandon Grotesque Regular" panose="020B0503020203060202" pitchFamily="34" charset="77"/>
              </a:rPr>
              <a:t>seek humbly </a:t>
            </a:r>
            <a:r>
              <a:rPr lang="en-US" sz="7000" dirty="0">
                <a:latin typeface="Brandon Grotesque Regular" panose="020B0503020203060202" pitchFamily="34" charset="77"/>
              </a:rPr>
              <a:t>to TEACH</a:t>
            </a:r>
            <a:r>
              <a:rPr sz="7000" dirty="0">
                <a:latin typeface="Brandon Grotesque Regular" panose="020B0503020203060202" pitchFamily="34" charset="77"/>
              </a:rPr>
              <a:t> others, </a:t>
            </a:r>
            <a:br>
              <a:rPr lang="en-US" sz="7000" dirty="0">
                <a:latin typeface="Brandon Grotesque Regular" panose="020B0503020203060202" pitchFamily="34" charset="77"/>
              </a:rPr>
            </a:br>
            <a:r>
              <a:rPr sz="7000" dirty="0">
                <a:latin typeface="Brandon Grotesque Regular" panose="020B0503020203060202" pitchFamily="34" charset="77"/>
              </a:rPr>
              <a:t>for the purpose of inspiring </a:t>
            </a:r>
            <a:br>
              <a:rPr lang="en-US" sz="7000" dirty="0">
                <a:latin typeface="Brandon Grotesque Regular" panose="020B0503020203060202" pitchFamily="34" charset="77"/>
              </a:rPr>
            </a:br>
            <a:r>
              <a:rPr sz="7000" dirty="0">
                <a:latin typeface="Brandon Grotesque Regular" panose="020B0503020203060202" pitchFamily="34" charset="77"/>
              </a:rPr>
              <a:t>and enabling them, </a:t>
            </a:r>
            <a:br>
              <a:rPr lang="en-US" sz="7000" dirty="0">
                <a:latin typeface="Brandon Grotesque Regular" panose="020B0503020203060202" pitchFamily="34" charset="77"/>
              </a:rPr>
            </a:br>
            <a:r>
              <a:rPr sz="7000" dirty="0">
                <a:latin typeface="Brandon Grotesque Regular" panose="020B0503020203060202" pitchFamily="34" charset="77"/>
              </a:rPr>
              <a:t>through </a:t>
            </a:r>
            <a:r>
              <a:rPr lang="en-US" sz="7000" dirty="0">
                <a:latin typeface="Brandon Grotesque Regular" panose="020B0503020203060202" pitchFamily="34" charset="77"/>
              </a:rPr>
              <a:t>mentoring and modeling</a:t>
            </a:r>
            <a:r>
              <a:rPr sz="7000" dirty="0">
                <a:latin typeface="Brandon Grotesque Regular" panose="020B0503020203060202" pitchFamily="34" charset="77"/>
              </a:rPr>
              <a:t>, </a:t>
            </a:r>
            <a:br>
              <a:rPr lang="en-US" sz="7000" dirty="0">
                <a:latin typeface="Brandon Grotesque Regular" panose="020B0503020203060202" pitchFamily="34" charset="77"/>
              </a:rPr>
            </a:br>
            <a:r>
              <a:rPr sz="7000" dirty="0">
                <a:latin typeface="Brandon Grotesque Regular" panose="020B0503020203060202" pitchFamily="34" charset="77"/>
              </a:rPr>
              <a:t>to live their lives under </a:t>
            </a:r>
            <a:br>
              <a:rPr lang="en-US" sz="7000" dirty="0">
                <a:latin typeface="Brandon Grotesque Regular" panose="020B0503020203060202" pitchFamily="34" charset="77"/>
              </a:rPr>
            </a:br>
            <a:r>
              <a:rPr sz="7000" dirty="0">
                <a:latin typeface="Brandon Grotesque Regular" panose="020B0503020203060202" pitchFamily="34" charset="77"/>
              </a:rPr>
              <a:t>the Lordship of Christ, </a:t>
            </a:r>
            <a:br>
              <a:rPr lang="en-US" sz="7000" dirty="0">
                <a:latin typeface="Brandon Grotesque Regular" panose="020B0503020203060202" pitchFamily="34" charset="77"/>
              </a:rPr>
            </a:br>
            <a:r>
              <a:rPr sz="7000" dirty="0">
                <a:latin typeface="Brandon Grotesque Regular" panose="020B0503020203060202" pitchFamily="34" charset="77"/>
              </a:rPr>
              <a:t>and to understand, accept, and fulfill </a:t>
            </a:r>
            <a:br>
              <a:rPr lang="en-US" sz="7000" dirty="0">
                <a:latin typeface="Brandon Grotesque Regular" panose="020B0503020203060202" pitchFamily="34" charset="77"/>
              </a:rPr>
            </a:br>
            <a:r>
              <a:rPr sz="7000" dirty="0">
                <a:latin typeface="Brandon Grotesque Regular" panose="020B0503020203060202" pitchFamily="34" charset="77"/>
              </a:rPr>
              <a:t>their ministry to each other,</a:t>
            </a:r>
            <a:br>
              <a:rPr lang="en-US" sz="7000" dirty="0">
                <a:latin typeface="Brandon Grotesque Regular" panose="020B0503020203060202" pitchFamily="34" charset="77"/>
              </a:rPr>
            </a:br>
            <a:r>
              <a:rPr sz="7000" dirty="0">
                <a:latin typeface="Brandon Grotesque Regular" panose="020B0503020203060202" pitchFamily="34" charset="77"/>
              </a:rPr>
              <a:t> and their mission in the world.”</a:t>
            </a:r>
            <a:br>
              <a:rPr dirty="0"/>
            </a:br>
            <a:endParaRPr sz="4200" i="1" dirty="0">
              <a:solidFill>
                <a:schemeClr val="accent2"/>
              </a:solidFil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35" name="Title 3"/>
          <p:cNvSpPr txBox="1">
            <a:spLocks noGrp="1"/>
          </p:cNvSpPr>
          <p:nvPr>
            <p:ph type="title"/>
          </p:nvPr>
        </p:nvSpPr>
        <p:spPr>
          <a:xfrm>
            <a:off x="7299288" y="947800"/>
            <a:ext cx="13758920" cy="12471112"/>
          </a:xfrm>
          <a:prstGeom prst="rect">
            <a:avLst/>
          </a:prstGeom>
        </p:spPr>
        <p:txBody>
          <a:bodyPr/>
          <a:lstStyle/>
          <a:p>
            <a:pPr defTabSz="886966">
              <a:defRPr sz="3400" b="1">
                <a:latin typeface="Tw Cen MT"/>
                <a:ea typeface="Tw Cen MT"/>
                <a:cs typeface="Tw Cen MT"/>
                <a:sym typeface="Tw Cen MT"/>
              </a:defRPr>
            </a:pPr>
            <a:br>
              <a:rPr dirty="0"/>
            </a:br>
            <a:endParaRPr sz="4200" i="1" dirty="0">
              <a:solidFill>
                <a:schemeClr val="accent2"/>
              </a:solidFill>
            </a:endParaRPr>
          </a:p>
        </p:txBody>
      </p:sp>
      <p:sp>
        <p:nvSpPr>
          <p:cNvPr id="4" name="TextBox 3">
            <a:extLst>
              <a:ext uri="{FF2B5EF4-FFF2-40B4-BE49-F238E27FC236}">
                <a16:creationId xmlns:a16="http://schemas.microsoft.com/office/drawing/2014/main" id="{B631F9A6-B25A-0C44-9621-8BC7729135BD}"/>
              </a:ext>
            </a:extLst>
          </p:cNvPr>
          <p:cNvSpPr txBox="1"/>
          <p:nvPr/>
        </p:nvSpPr>
        <p:spPr>
          <a:xfrm>
            <a:off x="7940712" y="576944"/>
            <a:ext cx="13117496" cy="128342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914400"/>
            <a:r>
              <a:rPr lang="en-US" sz="5600" b="1" dirty="0">
                <a:solidFill>
                  <a:srgbClr val="000000"/>
                </a:solidFill>
                <a:latin typeface="Brandon Grotesque Regular" panose="020B0503020203060202" pitchFamily="34" charset="77"/>
                <a:cs typeface="Calibri"/>
                <a:sym typeface="Calibri"/>
              </a:rPr>
              <a:t>Anchors</a:t>
            </a:r>
            <a:r>
              <a:rPr lang="en-US" sz="5600" b="1" dirty="0">
                <a:solidFill>
                  <a:srgbClr val="000000"/>
                </a:solidFill>
                <a:latin typeface="Brandon Grotesque Regular" panose="020B0503020203060202" pitchFamily="34" charset="77"/>
                <a:ea typeface="Tw Cen MT"/>
                <a:cs typeface="Tw Cen MT"/>
                <a:sym typeface="Tw Cen MT"/>
              </a:rPr>
              <a:t> </a:t>
            </a:r>
            <a:r>
              <a:rPr lang="en-US" sz="5600" b="1" spc="200" dirty="0">
                <a:solidFill>
                  <a:srgbClr val="000000"/>
                </a:solidFill>
                <a:latin typeface="Brandon Grotesque Regular" panose="020B0503020203060202" pitchFamily="34" charset="77"/>
                <a:ea typeface="Tw Cen MT"/>
                <a:cs typeface="Tw Cen MT"/>
                <a:sym typeface="Tw Cen MT"/>
              </a:rPr>
              <a:t>hold the servant leaders steady in the tensions and transitions in our leadership responsibilities:</a:t>
            </a:r>
            <a:br>
              <a:rPr lang="en-US" sz="3600" spc="200" dirty="0">
                <a:solidFill>
                  <a:srgbClr val="000000"/>
                </a:solidFill>
                <a:latin typeface="Brandon Grotesque Regular" panose="020B0503020203060202" pitchFamily="34" charset="77"/>
                <a:ea typeface="Tw Cen MT"/>
                <a:cs typeface="Tw Cen MT"/>
                <a:sym typeface="Tw Cen MT"/>
              </a:rPr>
            </a:br>
            <a:br>
              <a:rPr lang="en-US" sz="3600" spc="200" dirty="0">
                <a:solidFill>
                  <a:srgbClr val="000000"/>
                </a:solidFill>
                <a:latin typeface="Brandon Grotesque Regular" panose="020B0503020203060202" pitchFamily="34" charset="77"/>
                <a:ea typeface="Tw Cen MT"/>
                <a:cs typeface="Tw Cen MT"/>
                <a:sym typeface="Tw Cen MT"/>
              </a:rPr>
            </a:br>
            <a:r>
              <a:rPr lang="en-US" sz="3600" b="1" dirty="0">
                <a:solidFill>
                  <a:srgbClr val="000000"/>
                </a:solidFill>
                <a:latin typeface="Brandon Grotesque Regular" panose="020B0503020203060202" pitchFamily="34" charset="77"/>
                <a:ea typeface="Tw Cen MT"/>
                <a:cs typeface="Tw Cen MT"/>
                <a:sym typeface="Tw Cen MT"/>
              </a:rPr>
              <a:t>1</a:t>
            </a:r>
            <a:r>
              <a:rPr lang="en-US" sz="4800" b="1" dirty="0">
                <a:solidFill>
                  <a:srgbClr val="000000"/>
                </a:solidFill>
                <a:latin typeface="Brandon Grotesque Regular" panose="020B0503020203060202" pitchFamily="34" charset="77"/>
                <a:ea typeface="Tw Cen MT"/>
                <a:cs typeface="Tw Cen MT"/>
                <a:sym typeface="Tw Cen MT"/>
              </a:rPr>
              <a:t>. Speak Gracefully. </a:t>
            </a:r>
            <a:r>
              <a:rPr lang="en-US" sz="4800" b="1" dirty="0">
                <a:solidFill>
                  <a:srgbClr val="A60020"/>
                </a:solidFill>
                <a:latin typeface="Brandon Grotesque Regular" panose="020B0503020203060202" pitchFamily="34" charset="77"/>
                <a:ea typeface="Tw Cen MT"/>
                <a:cs typeface="Tw Cen MT"/>
                <a:sym typeface="Tw Cen MT"/>
              </a:rPr>
              <a:t>Watch our words</a:t>
            </a:r>
          </a:p>
          <a:p>
            <a:pPr algn="l" defTabSz="914400"/>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2. Live Gratefully.  </a:t>
            </a:r>
            <a:r>
              <a:rPr lang="en-US" sz="4800" b="1" dirty="0">
                <a:solidFill>
                  <a:srgbClr val="A60020"/>
                </a:solidFill>
                <a:latin typeface="Brandon Grotesque Regular" panose="020B0503020203060202" pitchFamily="34" charset="77"/>
                <a:ea typeface="Tw Cen MT"/>
                <a:cs typeface="Tw Cen MT"/>
                <a:sym typeface="Tw Cen MT"/>
              </a:rPr>
              <a:t>Don’t complain, be grateful</a:t>
            </a:r>
          </a:p>
          <a:p>
            <a:pPr algn="l" defTabSz="914400"/>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3. Listen Intently.</a:t>
            </a:r>
            <a:r>
              <a:rPr lang="en-US" sz="4800" b="1" dirty="0">
                <a:solidFill>
                  <a:srgbClr val="A60020"/>
                </a:solidFill>
                <a:latin typeface="Brandon Grotesque Regular" panose="020B0503020203060202" pitchFamily="34" charset="77"/>
                <a:ea typeface="Tw Cen MT"/>
                <a:cs typeface="Tw Cen MT"/>
                <a:sym typeface="Tw Cen MT"/>
              </a:rPr>
              <a:t> Seek first to understand</a:t>
            </a:r>
          </a:p>
          <a:p>
            <a:pPr algn="l" defTabSz="914400"/>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4. Forgive Freely.  </a:t>
            </a:r>
            <a:r>
              <a:rPr lang="en-US" sz="4800" b="1" dirty="0">
                <a:solidFill>
                  <a:srgbClr val="A60020"/>
                </a:solidFill>
                <a:latin typeface="Brandon Grotesque Regular" panose="020B0503020203060202" pitchFamily="34" charset="77"/>
                <a:ea typeface="Tw Cen MT"/>
                <a:cs typeface="Tw Cen MT"/>
                <a:sym typeface="Tw Cen MT"/>
              </a:rPr>
              <a:t>Be proactive in  forgiving</a:t>
            </a:r>
          </a:p>
          <a:p>
            <a:pPr algn="l" defTabSz="914400"/>
            <a:r>
              <a:rPr lang="en-US" sz="4800" b="1" dirty="0">
                <a:solidFill>
                  <a:srgbClr val="A60020"/>
                </a:solidFill>
                <a:latin typeface="Brandon Grotesque Regular" panose="020B0503020203060202" pitchFamily="34" charset="77"/>
                <a:ea typeface="Tw Cen MT"/>
                <a:cs typeface="Tw Cen MT"/>
                <a:sym typeface="Tw Cen MT"/>
              </a:rPr>
              <a:t> </a:t>
            </a:r>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5. Lead Decisively. </a:t>
            </a:r>
            <a:r>
              <a:rPr lang="en-US" sz="4800" b="1" dirty="0">
                <a:solidFill>
                  <a:srgbClr val="A60020"/>
                </a:solidFill>
                <a:latin typeface="Brandon Grotesque Regular" panose="020B0503020203060202" pitchFamily="34" charset="77"/>
                <a:ea typeface="Tw Cen MT"/>
                <a:cs typeface="Tw Cen MT"/>
                <a:sym typeface="Tw Cen MT"/>
              </a:rPr>
              <a:t>With vision, humility and resolve</a:t>
            </a:r>
          </a:p>
          <a:p>
            <a:pPr algn="l" defTabSz="914400"/>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6. Love Deeply.  </a:t>
            </a:r>
            <a:r>
              <a:rPr lang="en-US" sz="4800" b="1" dirty="0">
                <a:solidFill>
                  <a:srgbClr val="A60020"/>
                </a:solidFill>
                <a:latin typeface="Brandon Grotesque Regular" panose="020B0503020203060202" pitchFamily="34" charset="77"/>
                <a:ea typeface="Tw Cen MT"/>
                <a:cs typeface="Tw Cen MT"/>
                <a:sym typeface="Tw Cen MT"/>
              </a:rPr>
              <a:t>Value people, not power</a:t>
            </a:r>
          </a:p>
          <a:p>
            <a:pPr algn="l" defTabSz="914400"/>
            <a:br>
              <a:rPr lang="en-US" sz="4800" b="1" dirty="0">
                <a:solidFill>
                  <a:srgbClr val="A60020"/>
                </a:solidFill>
                <a:latin typeface="Brandon Grotesque Regular" panose="020B0503020203060202" pitchFamily="34" charset="77"/>
                <a:ea typeface="Tw Cen MT"/>
                <a:cs typeface="Tw Cen MT"/>
                <a:sym typeface="Tw Cen MT"/>
              </a:rPr>
            </a:br>
            <a:r>
              <a:rPr lang="en-US" sz="4800" b="1" dirty="0">
                <a:solidFill>
                  <a:srgbClr val="000000"/>
                </a:solidFill>
                <a:latin typeface="Brandon Grotesque Regular" panose="020B0503020203060202" pitchFamily="34" charset="77"/>
                <a:ea typeface="Tw Cen MT"/>
                <a:cs typeface="Tw Cen MT"/>
                <a:sym typeface="Tw Cen MT"/>
              </a:rPr>
              <a:t>7. Pray Earnestly.  </a:t>
            </a:r>
            <a:r>
              <a:rPr lang="en-US" sz="4800" b="1" dirty="0">
                <a:solidFill>
                  <a:srgbClr val="A60020"/>
                </a:solidFill>
                <a:latin typeface="Brandon Grotesque Regular" panose="020B0503020203060202" pitchFamily="34" charset="77"/>
                <a:ea typeface="Tw Cen MT"/>
                <a:cs typeface="Tw Cen MT"/>
                <a:sym typeface="Tw Cen MT"/>
              </a:rPr>
              <a:t>Become the change</a:t>
            </a:r>
            <a:endParaRPr lang="en-US" sz="4800" b="1" dirty="0">
              <a:solidFill>
                <a:srgbClr val="000000"/>
              </a:solidFill>
              <a:latin typeface="Calibri"/>
              <a:cs typeface="Calibri"/>
              <a:sym typeface="Calibri"/>
            </a:endParaRPr>
          </a:p>
        </p:txBody>
      </p:sp>
    </p:spTree>
    <p:extLst>
      <p:ext uri="{BB962C8B-B14F-4D97-AF65-F5344CB8AC3E}">
        <p14:creationId xmlns:p14="http://schemas.microsoft.com/office/powerpoint/2010/main" val="371418894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itle 1"/>
          <p:cNvSpPr txBox="1">
            <a:spLocks noGrp="1"/>
          </p:cNvSpPr>
          <p:nvPr>
            <p:ph type="title"/>
          </p:nvPr>
        </p:nvSpPr>
        <p:spPr>
          <a:xfrm>
            <a:off x="3683000" y="5453699"/>
            <a:ext cx="16459200" cy="2286006"/>
          </a:xfrm>
          <a:prstGeom prst="rect">
            <a:avLst/>
          </a:prstGeom>
        </p:spPr>
        <p:txBody>
          <a:bodyPr/>
          <a:lstStyle>
            <a:lvl1pPr>
              <a:defRPr b="1" cap="all">
                <a:latin typeface="Tw Cen MT"/>
                <a:ea typeface="Tw Cen MT"/>
                <a:cs typeface="Tw Cen MT"/>
                <a:sym typeface="Tw Cen MT"/>
              </a:defRPr>
            </a:lvl1pPr>
          </a:lstStyle>
          <a:p>
            <a:r>
              <a:rPr dirty="0">
                <a:latin typeface="Brandon Grotesque Regular" panose="020B0503020203060202" pitchFamily="34" charset="77"/>
              </a:rPr>
              <a:t>Question #1</a:t>
            </a:r>
          </a:p>
        </p:txBody>
      </p:sp>
      <p:sp>
        <p:nvSpPr>
          <p:cNvPr id="445" name="TextBox 2"/>
          <p:cNvSpPr txBox="1"/>
          <p:nvPr/>
        </p:nvSpPr>
        <p:spPr>
          <a:xfrm>
            <a:off x="3505200" y="7825423"/>
            <a:ext cx="17373600" cy="3139313"/>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defTabSz="914400">
              <a:defRPr sz="50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Which of these seven anchors </a:t>
            </a:r>
          </a:p>
          <a:p>
            <a:pPr defTabSz="914400">
              <a:defRPr sz="50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is your greatest strength?</a:t>
            </a:r>
          </a:p>
        </p:txBody>
      </p:sp>
      <p:sp>
        <p:nvSpPr>
          <p:cNvPr id="446" name="Line"/>
          <p:cNvSpPr/>
          <p:nvPr/>
        </p:nvSpPr>
        <p:spPr>
          <a:xfrm>
            <a:off x="6360653" y="3733800"/>
            <a:ext cx="11103898" cy="0"/>
          </a:xfrm>
          <a:prstGeom prst="line">
            <a:avLst/>
          </a:prstGeom>
          <a:ln w="25400">
            <a:solidFill>
              <a:schemeClr val="accent2"/>
            </a:solidFill>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grpSp>
        <p:nvGrpSpPr>
          <p:cNvPr id="449" name="?"/>
          <p:cNvGrpSpPr/>
          <p:nvPr/>
        </p:nvGrpSpPr>
        <p:grpSpPr>
          <a:xfrm>
            <a:off x="10112719" y="1687953"/>
            <a:ext cx="3599770" cy="3599773"/>
            <a:chOff x="-1" y="-1"/>
            <a:chExt cx="1799883" cy="1799884"/>
          </a:xfrm>
        </p:grpSpPr>
        <p:sp>
          <p:nvSpPr>
            <p:cNvPr id="447" name="Circle"/>
            <p:cNvSpPr/>
            <p:nvPr/>
          </p:nvSpPr>
          <p:spPr>
            <a:xfrm>
              <a:off x="-1" y="-1"/>
              <a:ext cx="1799883" cy="1799884"/>
            </a:xfrm>
            <a:prstGeom prst="ellipse">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0000">
                  <a:solidFill>
                    <a:srgbClr val="FFFFFF"/>
                  </a:solidFill>
                  <a:latin typeface="Bebas Neue"/>
                  <a:ea typeface="Bebas Neue"/>
                  <a:cs typeface="Bebas Neue"/>
                  <a:sym typeface="Bebas Neue"/>
                </a:defRPr>
              </a:pPr>
              <a:endParaRPr sz="20000">
                <a:solidFill>
                  <a:srgbClr val="FFFFFF"/>
                </a:solidFill>
                <a:latin typeface="Bebas Neue"/>
                <a:sym typeface="Bebas Neue"/>
              </a:endParaRPr>
            </a:p>
          </p:txBody>
        </p:sp>
        <p:sp>
          <p:nvSpPr>
            <p:cNvPr id="448" name="?"/>
            <p:cNvSpPr txBox="1"/>
            <p:nvPr/>
          </p:nvSpPr>
          <p:spPr>
            <a:xfrm>
              <a:off x="263586" y="84334"/>
              <a:ext cx="1272706" cy="163120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lvl1pPr algn="ctr">
                <a:defRPr sz="10000">
                  <a:solidFill>
                    <a:srgbClr val="FFFFFF"/>
                  </a:solidFill>
                  <a:latin typeface="Bebas Neue"/>
                  <a:ea typeface="Bebas Neue"/>
                  <a:cs typeface="Bebas Neue"/>
                  <a:sym typeface="Bebas Neue"/>
                </a:defRPr>
              </a:lvl1pPr>
            </a:lstStyle>
            <a:p>
              <a:pPr defTabSz="914400"/>
              <a:r>
                <a:rPr sz="20000"/>
                <a:t>?</a:t>
              </a:r>
            </a:p>
          </p:txBody>
        </p:sp>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xfrm>
            <a:off x="3962400" y="4181477"/>
            <a:ext cx="16459200" cy="2286006"/>
          </a:xfrm>
          <a:prstGeom prst="rect">
            <a:avLst/>
          </a:prstGeom>
        </p:spPr>
        <p:txBody>
          <a:bodyPr/>
          <a:lstStyle>
            <a:lvl1pPr>
              <a:defRPr b="1" cap="all">
                <a:latin typeface="Tw Cen MT"/>
                <a:ea typeface="Tw Cen MT"/>
                <a:cs typeface="Tw Cen MT"/>
                <a:sym typeface="Tw Cen MT"/>
              </a:defRPr>
            </a:lvl1pPr>
          </a:lstStyle>
          <a:p>
            <a:r>
              <a:rPr dirty="0">
                <a:latin typeface="Brandon Grotesque Regular" panose="020B0503020203060202" pitchFamily="34" charset="77"/>
              </a:rPr>
              <a:t>Question #2</a:t>
            </a:r>
          </a:p>
        </p:txBody>
      </p:sp>
      <p:sp>
        <p:nvSpPr>
          <p:cNvPr id="454" name="TextBox 2"/>
          <p:cNvSpPr txBox="1"/>
          <p:nvPr/>
        </p:nvSpPr>
        <p:spPr>
          <a:xfrm>
            <a:off x="3505200" y="6248401"/>
            <a:ext cx="17373600" cy="6093968"/>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lvl1pPr algn="ctr">
              <a:defRPr sz="5000" b="1">
                <a:latin typeface="Tw Cen MT"/>
                <a:ea typeface="Tw Cen MT"/>
                <a:cs typeface="Tw Cen MT"/>
                <a:sym typeface="Tw Cen MT"/>
              </a:defRPr>
            </a:lvl1pPr>
          </a:lstStyle>
          <a:p>
            <a:pPr defTabSz="914400"/>
            <a:r>
              <a:rPr sz="9600" dirty="0">
                <a:solidFill>
                  <a:srgbClr val="000000"/>
                </a:solidFill>
                <a:latin typeface="Brandon Grotesque Regular" panose="020B0503020203060202" pitchFamily="34" charset="77"/>
              </a:rPr>
              <a:t>On which one of these “anchors” do you need most to focus in your leadership ministry</a:t>
            </a:r>
            <a:r>
              <a:rPr lang="en-US" sz="9600" dirty="0">
                <a:solidFill>
                  <a:srgbClr val="000000"/>
                </a:solidFill>
                <a:latin typeface="Brandon Grotesque Regular" panose="020B0503020203060202" pitchFamily="34" charset="77"/>
              </a:rPr>
              <a:t> of teaching</a:t>
            </a:r>
            <a:r>
              <a:rPr sz="9600" dirty="0">
                <a:solidFill>
                  <a:srgbClr val="000000"/>
                </a:solidFill>
                <a:latin typeface="Brandon Grotesque Regular" panose="020B0503020203060202" pitchFamily="34" charset="77"/>
              </a:rPr>
              <a:t>?</a:t>
            </a:r>
          </a:p>
        </p:txBody>
      </p:sp>
      <p:sp>
        <p:nvSpPr>
          <p:cNvPr id="455" name="Line"/>
          <p:cNvSpPr/>
          <p:nvPr/>
        </p:nvSpPr>
        <p:spPr>
          <a:xfrm>
            <a:off x="6640053" y="2463800"/>
            <a:ext cx="11103898" cy="0"/>
          </a:xfrm>
          <a:prstGeom prst="line">
            <a:avLst/>
          </a:prstGeom>
          <a:ln w="25400">
            <a:solidFill>
              <a:schemeClr val="accent2"/>
            </a:solidFill>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grpSp>
        <p:nvGrpSpPr>
          <p:cNvPr id="458" name="?"/>
          <p:cNvGrpSpPr/>
          <p:nvPr/>
        </p:nvGrpSpPr>
        <p:grpSpPr>
          <a:xfrm>
            <a:off x="10392119" y="417954"/>
            <a:ext cx="3599770" cy="3599770"/>
            <a:chOff x="-1" y="-1"/>
            <a:chExt cx="1799883" cy="1799884"/>
          </a:xfrm>
        </p:grpSpPr>
        <p:sp>
          <p:nvSpPr>
            <p:cNvPr id="456" name="Circle"/>
            <p:cNvSpPr/>
            <p:nvPr/>
          </p:nvSpPr>
          <p:spPr>
            <a:xfrm>
              <a:off x="-1" y="-1"/>
              <a:ext cx="1799883" cy="1799884"/>
            </a:xfrm>
            <a:prstGeom prst="ellipse">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0000">
                  <a:solidFill>
                    <a:srgbClr val="FFFFFF"/>
                  </a:solidFill>
                  <a:latin typeface="Bebas Neue"/>
                  <a:ea typeface="Bebas Neue"/>
                  <a:cs typeface="Bebas Neue"/>
                  <a:sym typeface="Bebas Neue"/>
                </a:defRPr>
              </a:pPr>
              <a:endParaRPr sz="20000">
                <a:solidFill>
                  <a:srgbClr val="FFFFFF"/>
                </a:solidFill>
                <a:latin typeface="Bebas Neue"/>
                <a:sym typeface="Bebas Neue"/>
              </a:endParaRPr>
            </a:p>
          </p:txBody>
        </p:sp>
        <p:sp>
          <p:nvSpPr>
            <p:cNvPr id="457" name="?"/>
            <p:cNvSpPr txBox="1"/>
            <p:nvPr/>
          </p:nvSpPr>
          <p:spPr>
            <a:xfrm>
              <a:off x="263586" y="84333"/>
              <a:ext cx="1272706" cy="16312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lvl1pPr algn="ctr">
                <a:defRPr sz="10000">
                  <a:solidFill>
                    <a:srgbClr val="FFFFFF"/>
                  </a:solidFill>
                  <a:latin typeface="Bebas Neue"/>
                  <a:ea typeface="Bebas Neue"/>
                  <a:cs typeface="Bebas Neue"/>
                  <a:sym typeface="Bebas Neue"/>
                </a:defRPr>
              </a:lvl1pPr>
            </a:lstStyle>
            <a:p>
              <a:pPr defTabSz="914400"/>
              <a:r>
                <a:rPr sz="20000"/>
                <a:t>?</a:t>
              </a:r>
            </a:p>
          </p:txBody>
        </p:sp>
      </p:gr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Title 1"/>
          <p:cNvSpPr txBox="1">
            <a:spLocks noGrp="1"/>
          </p:cNvSpPr>
          <p:nvPr>
            <p:ph type="title"/>
          </p:nvPr>
        </p:nvSpPr>
        <p:spPr>
          <a:xfrm>
            <a:off x="3886200" y="4232277"/>
            <a:ext cx="16459200" cy="2286006"/>
          </a:xfrm>
          <a:prstGeom prst="rect">
            <a:avLst/>
          </a:prstGeom>
        </p:spPr>
        <p:txBody>
          <a:bodyPr/>
          <a:lstStyle>
            <a:lvl1pPr>
              <a:defRPr b="1" cap="all">
                <a:latin typeface="Tw Cen MT"/>
                <a:ea typeface="Tw Cen MT"/>
                <a:cs typeface="Tw Cen MT"/>
                <a:sym typeface="Tw Cen MT"/>
              </a:defRPr>
            </a:lvl1pPr>
          </a:lstStyle>
          <a:p>
            <a:r>
              <a:rPr dirty="0">
                <a:latin typeface="Brandon Grotesque Regular" panose="020B0503020203060202" pitchFamily="34" charset="77"/>
              </a:rPr>
              <a:t>Question #3</a:t>
            </a:r>
          </a:p>
        </p:txBody>
      </p:sp>
      <p:sp>
        <p:nvSpPr>
          <p:cNvPr id="463" name="TextBox 2"/>
          <p:cNvSpPr txBox="1"/>
          <p:nvPr/>
        </p:nvSpPr>
        <p:spPr>
          <a:xfrm>
            <a:off x="3708400" y="6172201"/>
            <a:ext cx="17373600" cy="6093968"/>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defTabSz="914400">
              <a:defRPr sz="50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What difference would it </a:t>
            </a:r>
          </a:p>
          <a:p>
            <a:pPr defTabSz="914400">
              <a:defRPr sz="50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make in your ministry if </a:t>
            </a:r>
          </a:p>
          <a:p>
            <a:pPr defTabSz="914400">
              <a:defRPr sz="50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you intentionally embrace </a:t>
            </a:r>
          </a:p>
          <a:p>
            <a:pPr defTabSz="914400">
              <a:defRPr sz="5000" b="1" i="1">
                <a:latin typeface="Tw Cen MT"/>
                <a:ea typeface="Tw Cen MT"/>
                <a:cs typeface="Tw Cen MT"/>
                <a:sym typeface="Tw Cen MT"/>
              </a:defRPr>
            </a:pPr>
            <a:r>
              <a:rPr sz="9600" b="1" i="1" dirty="0">
                <a:solidFill>
                  <a:srgbClr val="000000"/>
                </a:solidFill>
                <a:latin typeface="Brandon Grotesque Regular" panose="020B0503020203060202" pitchFamily="34" charset="77"/>
                <a:sym typeface="Tw Cen MT"/>
              </a:rPr>
              <a:t>this</a:t>
            </a:r>
            <a:r>
              <a:rPr sz="9600" b="1" dirty="0">
                <a:solidFill>
                  <a:srgbClr val="000000"/>
                </a:solidFill>
                <a:latin typeface="Brandon Grotesque Regular" panose="020B0503020203060202" pitchFamily="34" charset="77"/>
                <a:sym typeface="Tw Cen MT"/>
              </a:rPr>
              <a:t> anchor?</a:t>
            </a:r>
          </a:p>
        </p:txBody>
      </p:sp>
      <p:sp>
        <p:nvSpPr>
          <p:cNvPr id="464" name="Line"/>
          <p:cNvSpPr/>
          <p:nvPr/>
        </p:nvSpPr>
        <p:spPr>
          <a:xfrm>
            <a:off x="6640053" y="2463800"/>
            <a:ext cx="11103898" cy="0"/>
          </a:xfrm>
          <a:prstGeom prst="line">
            <a:avLst/>
          </a:prstGeom>
          <a:ln w="25400">
            <a:solidFill>
              <a:schemeClr val="accent2"/>
            </a:solidFill>
          </a:ln>
          <a:effectLst>
            <a:outerShdw blurRad="38100" dist="20000" dir="5400000" rotWithShape="0">
              <a:srgbClr val="000000">
                <a:alpha val="38000"/>
              </a:srgbClr>
            </a:outerShdw>
          </a:effectLst>
        </p:spPr>
        <p:txBody>
          <a:bodyPr lIns="91436" tIns="91436" rIns="91436" bIns="91436"/>
          <a:lstStyle/>
          <a:p>
            <a:pPr algn="l" defTabSz="914400"/>
            <a:endParaRPr sz="3600">
              <a:solidFill>
                <a:srgbClr val="000000"/>
              </a:solidFill>
              <a:latin typeface="Calibri"/>
              <a:cs typeface="Calibri"/>
              <a:sym typeface="Calibri"/>
            </a:endParaRPr>
          </a:p>
        </p:txBody>
      </p:sp>
      <p:grpSp>
        <p:nvGrpSpPr>
          <p:cNvPr id="467" name="?"/>
          <p:cNvGrpSpPr/>
          <p:nvPr/>
        </p:nvGrpSpPr>
        <p:grpSpPr>
          <a:xfrm>
            <a:off x="10392119" y="417954"/>
            <a:ext cx="3599770" cy="3599770"/>
            <a:chOff x="-1" y="-1"/>
            <a:chExt cx="1799883" cy="1799884"/>
          </a:xfrm>
        </p:grpSpPr>
        <p:sp>
          <p:nvSpPr>
            <p:cNvPr id="465" name="Circle"/>
            <p:cNvSpPr/>
            <p:nvPr/>
          </p:nvSpPr>
          <p:spPr>
            <a:xfrm>
              <a:off x="-1" y="-1"/>
              <a:ext cx="1799883" cy="1799884"/>
            </a:xfrm>
            <a:prstGeom prst="ellipse">
              <a:avLst/>
            </a:prstGeom>
            <a:solidFill>
              <a:schemeClr val="accent2"/>
            </a:solidFill>
            <a:ln w="12700" cap="flat">
              <a:noFill/>
              <a:miter lim="400000"/>
            </a:ln>
            <a:effectLst>
              <a:outerShdw blurRad="38100" dist="23000" dir="5400000" rotWithShape="0">
                <a:srgbClr val="000000">
                  <a:alpha val="35000"/>
                </a:srgbClr>
              </a:outerShdw>
            </a:effectLst>
          </p:spPr>
          <p:txBody>
            <a:bodyPr wrap="square" lIns="91436" tIns="91436" rIns="91436" bIns="91436" numCol="1" anchor="ctr">
              <a:noAutofit/>
            </a:bodyPr>
            <a:lstStyle/>
            <a:p>
              <a:pPr defTabSz="914400">
                <a:defRPr sz="10000">
                  <a:solidFill>
                    <a:srgbClr val="FFFFFF"/>
                  </a:solidFill>
                  <a:latin typeface="Bebas Neue"/>
                  <a:ea typeface="Bebas Neue"/>
                  <a:cs typeface="Bebas Neue"/>
                  <a:sym typeface="Bebas Neue"/>
                </a:defRPr>
              </a:pPr>
              <a:endParaRPr sz="20000">
                <a:solidFill>
                  <a:srgbClr val="FFFFFF"/>
                </a:solidFill>
                <a:latin typeface="Bebas Neue"/>
                <a:sym typeface="Bebas Neue"/>
              </a:endParaRPr>
            </a:p>
          </p:txBody>
        </p:sp>
        <p:sp>
          <p:nvSpPr>
            <p:cNvPr id="466" name="?"/>
            <p:cNvSpPr txBox="1"/>
            <p:nvPr/>
          </p:nvSpPr>
          <p:spPr>
            <a:xfrm>
              <a:off x="263586" y="84333"/>
              <a:ext cx="1272706" cy="163121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91436" tIns="91436" rIns="91436" bIns="91436" numCol="1" anchor="ctr">
              <a:spAutoFit/>
            </a:bodyPr>
            <a:lstStyle>
              <a:lvl1pPr algn="ctr">
                <a:defRPr sz="10000">
                  <a:solidFill>
                    <a:srgbClr val="FFFFFF"/>
                  </a:solidFill>
                  <a:latin typeface="Bebas Neue"/>
                  <a:ea typeface="Bebas Neue"/>
                  <a:cs typeface="Bebas Neue"/>
                  <a:sym typeface="Bebas Neue"/>
                </a:defRPr>
              </a:lvl1pPr>
            </a:lstStyle>
            <a:p>
              <a:pPr defTabSz="914400"/>
              <a:r>
                <a:rPr sz="20000"/>
                <a:t>?</a:t>
              </a:r>
            </a:p>
          </p:txBody>
        </p:sp>
      </p:gr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71" name="Rectangle 2"/>
          <p:cNvSpPr txBox="1"/>
          <p:nvPr/>
        </p:nvSpPr>
        <p:spPr>
          <a:xfrm>
            <a:off x="6830077" y="1944380"/>
            <a:ext cx="14076958" cy="1052595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spAutoFit/>
          </a:bodyPr>
          <a:lstStyle/>
          <a:p>
            <a:pPr defTabSz="914400">
              <a:defRPr sz="48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Our testimony of faith in </a:t>
            </a:r>
          </a:p>
          <a:p>
            <a:pPr defTabSz="914400">
              <a:defRPr sz="48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Jesus Christ must increasingly </a:t>
            </a:r>
            <a:r>
              <a:rPr sz="9600" b="1" dirty="0">
                <a:solidFill>
                  <a:srgbClr val="C0504D">
                    <a:satOff val="-4966"/>
                    <a:lumOff val="-10549"/>
                  </a:srgbClr>
                </a:solidFill>
                <a:latin typeface="Brandon Grotesque Regular" panose="020B0503020203060202" pitchFamily="34" charset="77"/>
                <a:sym typeface="Tw Cen MT"/>
              </a:rPr>
              <a:t>inform and transform</a:t>
            </a:r>
            <a:r>
              <a:rPr sz="9600" b="1" dirty="0">
                <a:solidFill>
                  <a:srgbClr val="000000"/>
                </a:solidFill>
                <a:latin typeface="Brandon Grotesque Regular" panose="020B0503020203060202" pitchFamily="34" charset="77"/>
                <a:sym typeface="Tw Cen MT"/>
              </a:rPr>
              <a:t> the </a:t>
            </a:r>
            <a:r>
              <a:rPr lang="en-US" sz="9600" b="1" dirty="0">
                <a:solidFill>
                  <a:srgbClr val="000000"/>
                </a:solidFill>
                <a:latin typeface="Brandon Grotesque Regular" panose="020B0503020203060202" pitchFamily="34" charset="77"/>
                <a:sym typeface="Tw Cen MT"/>
              </a:rPr>
              <a:t>way</a:t>
            </a:r>
            <a:endParaRPr sz="9600" b="1" dirty="0">
              <a:solidFill>
                <a:srgbClr val="000000"/>
              </a:solidFill>
              <a:latin typeface="Brandon Grotesque Regular" panose="020B0503020203060202" pitchFamily="34" charset="77"/>
              <a:sym typeface="Tw Cen MT"/>
            </a:endParaRPr>
          </a:p>
          <a:p>
            <a:pPr defTabSz="914400">
              <a:defRPr sz="48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we</a:t>
            </a:r>
            <a:r>
              <a:rPr lang="en-US" sz="9600" b="1" i="1" dirty="0">
                <a:solidFill>
                  <a:srgbClr val="000000"/>
                </a:solidFill>
                <a:latin typeface="Brandon Grotesque Regular" panose="020B0503020203060202" pitchFamily="34" charset="77"/>
                <a:sym typeface="Tw Cen MT"/>
              </a:rPr>
              <a:t> teach </a:t>
            </a:r>
            <a:r>
              <a:rPr lang="en-US" sz="9600" b="1" dirty="0">
                <a:solidFill>
                  <a:srgbClr val="000000"/>
                </a:solidFill>
                <a:latin typeface="Brandon Grotesque Regular" panose="020B0503020203060202" pitchFamily="34" charset="77"/>
                <a:sym typeface="Tw Cen MT"/>
              </a:rPr>
              <a:t>and </a:t>
            </a:r>
            <a:r>
              <a:rPr lang="en-US" sz="9600" b="1" i="1" dirty="0">
                <a:solidFill>
                  <a:srgbClr val="000000"/>
                </a:solidFill>
                <a:latin typeface="Brandon Grotesque Regular" panose="020B0503020203060202" pitchFamily="34" charset="77"/>
                <a:sym typeface="Tw Cen MT"/>
              </a:rPr>
              <a:t>lead</a:t>
            </a:r>
            <a:r>
              <a:rPr sz="9600" b="1" dirty="0">
                <a:solidFill>
                  <a:srgbClr val="000000"/>
                </a:solidFill>
                <a:latin typeface="Brandon Grotesque Regular" panose="020B0503020203060202" pitchFamily="34" charset="77"/>
                <a:sym typeface="Tw Cen MT"/>
              </a:rPr>
              <a:t> </a:t>
            </a:r>
          </a:p>
          <a:p>
            <a:pPr defTabSz="914400">
              <a:defRPr sz="48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in our homes</a:t>
            </a:r>
            <a:r>
              <a:rPr lang="en-US" sz="9600" b="1" dirty="0">
                <a:solidFill>
                  <a:srgbClr val="000000"/>
                </a:solidFill>
                <a:latin typeface="Brandon Grotesque Regular" panose="020B0503020203060202" pitchFamily="34" charset="77"/>
                <a:sym typeface="Tw Cen MT"/>
              </a:rPr>
              <a:t>, classes,</a:t>
            </a:r>
            <a:r>
              <a:rPr sz="9600" b="1" dirty="0">
                <a:solidFill>
                  <a:srgbClr val="000000"/>
                </a:solidFill>
                <a:latin typeface="Brandon Grotesque Regular" panose="020B0503020203060202" pitchFamily="34" charset="77"/>
                <a:sym typeface="Tw Cen MT"/>
              </a:rPr>
              <a:t> </a:t>
            </a:r>
          </a:p>
          <a:p>
            <a:pPr defTabSz="914400">
              <a:defRPr sz="4800" b="1">
                <a:latin typeface="Tw Cen MT"/>
                <a:ea typeface="Tw Cen MT"/>
                <a:cs typeface="Tw Cen MT"/>
                <a:sym typeface="Tw Cen MT"/>
              </a:defRPr>
            </a:pPr>
            <a:r>
              <a:rPr sz="9600" b="1" dirty="0">
                <a:solidFill>
                  <a:srgbClr val="000000"/>
                </a:solidFill>
                <a:latin typeface="Brandon Grotesque Regular" panose="020B0503020203060202" pitchFamily="34" charset="77"/>
                <a:sym typeface="Tw Cen MT"/>
              </a:rPr>
              <a:t>and organizations.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1. Consistency and Integrity;"/>
          <p:cNvSpPr txBox="1">
            <a:spLocks noGrp="1"/>
          </p:cNvSpPr>
          <p:nvPr>
            <p:ph type="title"/>
          </p:nvPr>
        </p:nvSpPr>
        <p:spPr>
          <a:xfrm>
            <a:off x="989082" y="4165805"/>
            <a:ext cx="22155114" cy="1665007"/>
          </a:xfrm>
          <a:prstGeom prst="rect">
            <a:avLst/>
          </a:prstGeom>
        </p:spPr>
        <p:txBody>
          <a:bodyPr>
            <a:noAutofit/>
          </a:bodyPr>
          <a:lstStyle>
            <a:lvl1pPr>
              <a:lnSpc>
                <a:spcPct val="90000"/>
              </a:lnSpc>
              <a:spcBef>
                <a:spcPts val="4500"/>
              </a:spcBef>
              <a:defRPr sz="7000" b="0" spc="0">
                <a:solidFill>
                  <a:srgbClr val="000000"/>
                </a:solidFill>
                <a:latin typeface="Brandon Grotesque Medium"/>
                <a:ea typeface="Brandon Grotesque Medium"/>
                <a:cs typeface="Brandon Grotesque Medium"/>
                <a:sym typeface="Brandon Grotesque Medium"/>
              </a:defRPr>
            </a:lvl1pPr>
          </a:lstStyle>
          <a:p>
            <a:r>
              <a:t>1. Consistency and Integrity;</a:t>
            </a:r>
          </a:p>
        </p:txBody>
      </p:sp>
      <p:sp>
        <p:nvSpPr>
          <p:cNvPr id="173" name="Two Personal Vignettes"/>
          <p:cNvSpPr txBox="1"/>
          <p:nvPr/>
        </p:nvSpPr>
        <p:spPr>
          <a:xfrm>
            <a:off x="934582" y="-115940"/>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lang="en-US" dirty="0"/>
              <a:t>Story Two</a:t>
            </a:r>
            <a:endParaRPr dirty="0"/>
          </a:p>
        </p:txBody>
      </p:sp>
      <p:sp>
        <p:nvSpPr>
          <p:cNvPr id="174" name="Myanmar Evangelical Alliance Seminar, Yangon, Myanma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lang="en-US" dirty="0"/>
              <a:t>Outline of Yangon, </a:t>
            </a:r>
            <a:r>
              <a:rPr dirty="0"/>
              <a:t>Myanmar Evangelical Alliance Seminar .</a:t>
            </a:r>
          </a:p>
        </p:txBody>
      </p:sp>
      <p:sp>
        <p:nvSpPr>
          <p:cNvPr id="175" name="2. Communication and Transparency;"/>
          <p:cNvSpPr txBox="1"/>
          <p:nvPr/>
        </p:nvSpPr>
        <p:spPr>
          <a:xfrm>
            <a:off x="934582" y="5628914"/>
            <a:ext cx="22155114" cy="16650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2. Communication and Transparency;</a:t>
            </a:r>
          </a:p>
        </p:txBody>
      </p:sp>
      <p:sp>
        <p:nvSpPr>
          <p:cNvPr id="176" name="4. Competence and Humility; and"/>
          <p:cNvSpPr txBox="1"/>
          <p:nvPr/>
        </p:nvSpPr>
        <p:spPr>
          <a:xfrm>
            <a:off x="934582" y="8505217"/>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4. Competence and Humility; and</a:t>
            </a:r>
          </a:p>
        </p:txBody>
      </p:sp>
      <p:sp>
        <p:nvSpPr>
          <p:cNvPr id="177" name="3. Confidentiality and Courageous Conversations;"/>
          <p:cNvSpPr txBox="1"/>
          <p:nvPr/>
        </p:nvSpPr>
        <p:spPr>
          <a:xfrm>
            <a:off x="934582" y="7042108"/>
            <a:ext cx="22155114"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3. Confidentiality and Courageous Conversations;</a:t>
            </a:r>
          </a:p>
        </p:txBody>
      </p:sp>
      <p:sp>
        <p:nvSpPr>
          <p:cNvPr id="178" name="5. Caring Relationships, Discipline, and a “Non-anxious” presence."/>
          <p:cNvSpPr txBox="1"/>
          <p:nvPr/>
        </p:nvSpPr>
        <p:spPr>
          <a:xfrm>
            <a:off x="934582" y="9918410"/>
            <a:ext cx="23789620" cy="25997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t>5. Caring Relationships, Discipline, and a “Non-anxious” presence.</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5" name="Title 1"/>
          <p:cNvSpPr txBox="1">
            <a:spLocks noGrp="1"/>
          </p:cNvSpPr>
          <p:nvPr>
            <p:ph type="title"/>
          </p:nvPr>
        </p:nvSpPr>
        <p:spPr>
          <a:xfrm>
            <a:off x="4398702" y="2102211"/>
            <a:ext cx="16459200" cy="4449018"/>
          </a:xfrm>
          <a:prstGeom prst="rect">
            <a:avLst/>
          </a:prstGeom>
        </p:spPr>
        <p:txBody>
          <a:bodyPr>
            <a:normAutofit fontScale="90000"/>
          </a:bodyPr>
          <a:lstStyle>
            <a:lvl1pPr defTabSz="324611">
              <a:defRPr sz="6300" b="1" cap="all">
                <a:latin typeface="Raleway-Bold"/>
                <a:ea typeface="Raleway-Bold"/>
                <a:cs typeface="Raleway-Bold"/>
                <a:sym typeface="Raleway-Bold"/>
              </a:defRPr>
            </a:lvl1pPr>
          </a:lstStyle>
          <a:p>
            <a:r>
              <a:rPr sz="10000" dirty="0">
                <a:latin typeface="Brandon Grotesque Regular" panose="020B0503020203060202" pitchFamily="34" charset="77"/>
              </a:rPr>
              <a:t> </a:t>
            </a:r>
            <a:br>
              <a:rPr lang="en-US" sz="10000" dirty="0">
                <a:latin typeface="Brandon Grotesque Regular" panose="020B0503020203060202" pitchFamily="34" charset="77"/>
              </a:rPr>
            </a:br>
            <a:br>
              <a:rPr lang="en-US" sz="10000" dirty="0">
                <a:latin typeface="Brandon Grotesque Regular" panose="020B0503020203060202" pitchFamily="34" charset="77"/>
              </a:rPr>
            </a:br>
            <a:r>
              <a:rPr sz="8000" dirty="0">
                <a:latin typeface="Brandon Grotesque Regular" panose="020B0503020203060202" pitchFamily="34" charset="77"/>
              </a:rPr>
              <a:t>Discuss</a:t>
            </a:r>
            <a:r>
              <a:rPr lang="en-US" sz="8000" dirty="0">
                <a:latin typeface="Brandon Grotesque Regular" panose="020B0503020203060202" pitchFamily="34" charset="77"/>
              </a:rPr>
              <a:t> these questions</a:t>
            </a:r>
            <a:br>
              <a:rPr lang="en-US" sz="8000" dirty="0">
                <a:latin typeface="Brandon Grotesque Regular" panose="020B0503020203060202" pitchFamily="34" charset="77"/>
              </a:rPr>
            </a:br>
            <a:r>
              <a:rPr lang="en-US" sz="8000" dirty="0">
                <a:latin typeface="Brandon Grotesque Regular" panose="020B0503020203060202" pitchFamily="34" charset="77"/>
              </a:rPr>
              <a:t> </a:t>
            </a:r>
            <a:br>
              <a:rPr lang="en-US" sz="8000" dirty="0">
                <a:latin typeface="Brandon Grotesque Regular" panose="020B0503020203060202" pitchFamily="34" charset="77"/>
              </a:rPr>
            </a:br>
            <a:r>
              <a:rPr lang="en-US" sz="8000" dirty="0">
                <a:latin typeface="Brandon Grotesque Regular" panose="020B0503020203060202" pitchFamily="34" charset="77"/>
              </a:rPr>
              <a:t>and the Seven </a:t>
            </a:r>
            <a:r>
              <a:rPr lang="en-US" sz="8000" i="1" dirty="0">
                <a:latin typeface="Brandon Grotesque Regular" panose="020B0503020203060202" pitchFamily="34" charset="77"/>
              </a:rPr>
              <a:t>anchors</a:t>
            </a:r>
            <a:br>
              <a:rPr lang="en-US" sz="8000" dirty="0">
                <a:latin typeface="Brandon Grotesque Regular" panose="020B0503020203060202" pitchFamily="34" charset="77"/>
              </a:rPr>
            </a:br>
            <a:r>
              <a:rPr lang="en-US" sz="8000" dirty="0">
                <a:latin typeface="Brandon Grotesque Regular" panose="020B0503020203060202" pitchFamily="34" charset="77"/>
              </a:rPr>
              <a:t> </a:t>
            </a:r>
            <a:br>
              <a:rPr lang="en-US" sz="8000" dirty="0">
                <a:latin typeface="Brandon Grotesque Regular" panose="020B0503020203060202" pitchFamily="34" charset="77"/>
              </a:rPr>
            </a:br>
            <a:r>
              <a:rPr lang="en-US" sz="8000" dirty="0">
                <a:latin typeface="Brandon Grotesque Regular" panose="020B0503020203060202" pitchFamily="34" charset="77"/>
              </a:rPr>
              <a:t>in “break-out" groups</a:t>
            </a:r>
            <a:endParaRPr sz="8000" dirty="0">
              <a:latin typeface="Brandon Grotesque Regular" panose="020B0503020203060202" pitchFamily="34" charset="77"/>
            </a:endParaRP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 name="“…leading others begins with leading myself.”"/>
          <p:cNvSpPr txBox="1">
            <a:spLocks noGrp="1"/>
          </p:cNvSpPr>
          <p:nvPr>
            <p:ph type="title"/>
          </p:nvPr>
        </p:nvSpPr>
        <p:spPr>
          <a:xfrm>
            <a:off x="6184233" y="4662819"/>
            <a:ext cx="12103768" cy="4836695"/>
          </a:xfrm>
          <a:prstGeom prst="rect">
            <a:avLst/>
          </a:prstGeom>
        </p:spPr>
        <p:txBody>
          <a:bodyPr>
            <a:normAutofit fontScale="90000"/>
          </a:bodyPr>
          <a:lstStyle>
            <a:lvl1pPr algn="ctr">
              <a:lnSpc>
                <a:spcPct val="90000"/>
              </a:lnSpc>
              <a:spcBef>
                <a:spcPts val="4500"/>
              </a:spcBef>
              <a:defRPr sz="7000" b="0" spc="0">
                <a:solidFill>
                  <a:srgbClr val="000000"/>
                </a:solidFill>
                <a:latin typeface="Brandon Grotesque Light"/>
                <a:ea typeface="Brandon Grotesque Light"/>
                <a:cs typeface="Brandon Grotesque Light"/>
                <a:sym typeface="Brandon Grotesque Light"/>
              </a:defRPr>
            </a:lvl1pPr>
          </a:lstStyle>
          <a:p>
            <a:r>
              <a:rPr lang="en-US" sz="7800" b="1" i="1" dirty="0">
                <a:latin typeface="Brandon Grotesque Regular" panose="020B0503020203060202" pitchFamily="34" charset="77"/>
              </a:rPr>
              <a:t>How</a:t>
            </a:r>
            <a:r>
              <a:rPr lang="en-US" sz="7800" b="1" dirty="0">
                <a:latin typeface="Brandon Grotesque Regular" panose="020B0503020203060202" pitchFamily="34" charset="77"/>
              </a:rPr>
              <a:t> to Nurture </a:t>
            </a:r>
            <a:br>
              <a:rPr lang="en-US" sz="7800" b="1" dirty="0">
                <a:latin typeface="Brandon Grotesque Regular" panose="020B0503020203060202" pitchFamily="34" charset="77"/>
              </a:rPr>
            </a:br>
            <a:r>
              <a:rPr lang="en-US" sz="7800" b="1" dirty="0">
                <a:latin typeface="Brandon Grotesque Regular" panose="020B0503020203060202" pitchFamily="34" charset="77"/>
              </a:rPr>
              <a:t>Leadership Character</a:t>
            </a:r>
            <a:br>
              <a:rPr lang="en-US" dirty="0">
                <a:latin typeface="Brandon Grotesque Regular" panose="020B0503020203060202" pitchFamily="34" charset="77"/>
              </a:rPr>
            </a:br>
            <a:br>
              <a:rPr lang="en-US" dirty="0">
                <a:latin typeface="Brandon Grotesque Regular" panose="020B0503020203060202" pitchFamily="34" charset="77"/>
              </a:rPr>
            </a:br>
            <a:br>
              <a:rPr lang="en-US" dirty="0">
                <a:latin typeface="Brandon Grotesque Regular" panose="020B0503020203060202" pitchFamily="34" charset="77"/>
              </a:rPr>
            </a:br>
            <a:br>
              <a:rPr lang="en-US" b="1" dirty="0">
                <a:latin typeface="Brandon Grotesque Regular" panose="020B0503020203060202" pitchFamily="34" charset="77"/>
              </a:rPr>
            </a:br>
            <a:r>
              <a:rPr lang="en-US" sz="5600" b="1" dirty="0">
                <a:latin typeface="Brandon Grotesque Regular" panose="020B0503020203060202" pitchFamily="34" charset="77"/>
              </a:rPr>
              <a:t>The challenge of communicating </a:t>
            </a:r>
            <a:br>
              <a:rPr lang="en-US" sz="5600" b="1" dirty="0">
                <a:latin typeface="Brandon Grotesque Regular" panose="020B0503020203060202" pitchFamily="34" charset="77"/>
              </a:rPr>
            </a:br>
            <a:r>
              <a:rPr lang="en-US" sz="5600" b="1" dirty="0">
                <a:latin typeface="Brandon Grotesque Regular" panose="020B0503020203060202" pitchFamily="34" charset="77"/>
              </a:rPr>
              <a:t>this leadership lifestyle </a:t>
            </a:r>
            <a:br>
              <a:rPr lang="en-US" sz="5600" b="1" dirty="0">
                <a:latin typeface="Brandon Grotesque Regular" panose="020B0503020203060202" pitchFamily="34" charset="77"/>
              </a:rPr>
            </a:br>
            <a:r>
              <a:rPr lang="en-US" sz="5600" b="1" dirty="0">
                <a:latin typeface="Brandon Grotesque Regular" panose="020B0503020203060202" pitchFamily="34" charset="77"/>
              </a:rPr>
              <a:t>to emerging leaders</a:t>
            </a:r>
            <a:endParaRPr sz="5600" b="1" dirty="0">
              <a:latin typeface="Brandon Grotesque Regular" panose="020B0503020203060202" pitchFamily="34" charset="77"/>
            </a:endParaRPr>
          </a:p>
        </p:txBody>
      </p:sp>
      <p:sp>
        <p:nvSpPr>
          <p:cNvPr id="169" name="2. Myanmar Evangelical…"/>
          <p:cNvSpPr txBox="1"/>
          <p:nvPr/>
        </p:nvSpPr>
        <p:spPr>
          <a:xfrm>
            <a:off x="5625920" y="5456903"/>
            <a:ext cx="13132160" cy="3695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endParaRPr dirty="0"/>
          </a:p>
        </p:txBody>
      </p:sp>
      <p:sp>
        <p:nvSpPr>
          <p:cNvPr id="170" name="Two Personal Vignettes"/>
          <p:cNvSpPr txBox="1"/>
          <p:nvPr/>
        </p:nvSpPr>
        <p:spPr>
          <a:xfrm>
            <a:off x="5829017" y="2230756"/>
            <a:ext cx="12725966" cy="226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40000" lnSpcReduction="20000"/>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lang="en-US" sz="31600" dirty="0"/>
              <a:t>Session Three</a:t>
            </a:r>
          </a:p>
          <a:p>
            <a:endParaRPr lang="en-US" sz="7000" dirty="0">
              <a:latin typeface="Brandon Grotesque Regular" panose="020B0503020203060202" pitchFamily="34" charset="77"/>
            </a:endParaRPr>
          </a:p>
          <a:p>
            <a:endParaRPr lang="en-US" sz="7000" i="1" dirty="0"/>
          </a:p>
          <a:p>
            <a:pPr algn="l"/>
            <a:r>
              <a:rPr lang="en-US" sz="7000" dirty="0">
                <a:latin typeface="Brandon Grotesque Regular" panose="020B0503020203060202" pitchFamily="34" charset="77"/>
              </a:rPr>
              <a:t>  </a:t>
            </a:r>
            <a:endParaRPr sz="7000" dirty="0">
              <a:latin typeface="Brandon Grotesque Regular" panose="020B0503020203060202" pitchFamily="34" charset="77"/>
            </a:endParaRPr>
          </a:p>
        </p:txBody>
      </p:sp>
    </p:spTree>
    <p:extLst>
      <p:ext uri="{BB962C8B-B14F-4D97-AF65-F5344CB8AC3E}">
        <p14:creationId xmlns:p14="http://schemas.microsoft.com/office/powerpoint/2010/main" val="325407672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1" name="Four Questions"/>
          <p:cNvSpPr txBox="1"/>
          <p:nvPr/>
        </p:nvSpPr>
        <p:spPr>
          <a:xfrm>
            <a:off x="1049856" y="-163262"/>
            <a:ext cx="12725965" cy="18744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Four Questions</a:t>
            </a:r>
          </a:p>
        </p:txBody>
      </p:sp>
      <p:sp>
        <p:nvSpPr>
          <p:cNvPr id="212"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Mentoring and Modeling Leadership Character</a:t>
            </a:r>
          </a:p>
        </p:txBody>
      </p:sp>
      <p:sp>
        <p:nvSpPr>
          <p:cNvPr id="213" name="1. How can we live together in such a way that our relationships  are redemptive and a witness to unbelievers of the reconciling work of God in Christ?"/>
          <p:cNvSpPr txBox="1">
            <a:spLocks noGrp="1"/>
          </p:cNvSpPr>
          <p:nvPr>
            <p:ph type="body" sz="half" idx="1"/>
          </p:nvPr>
        </p:nvSpPr>
        <p:spPr>
          <a:xfrm>
            <a:off x="992844" y="3517876"/>
            <a:ext cx="22398312" cy="4742701"/>
          </a:xfrm>
          <a:prstGeom prst="rect">
            <a:avLst/>
          </a:prstGeom>
        </p:spPr>
        <p:txBody>
          <a:bodyPr>
            <a:noAutofit/>
          </a:bodyPr>
          <a:lstStyle>
            <a:lvl1pPr marL="0" indent="0">
              <a:lnSpc>
                <a:spcPct val="80000"/>
              </a:lnSpc>
              <a:buSzTx/>
              <a:buNone/>
            </a:lvl1pPr>
          </a:lstStyle>
          <a:p>
            <a:r>
              <a:rPr dirty="0">
                <a:latin typeface="Brandon Grotesque Regular" panose="020B0503020203060202" pitchFamily="34" charset="77"/>
              </a:rPr>
              <a:t>1. How can we live together in such a way that our relationships  are redemptive and a witness to unbelievers</a:t>
            </a:r>
            <a:r>
              <a:rPr lang="en-US" dirty="0">
                <a:latin typeface="Brandon Grotesque Regular" panose="020B0503020203060202" pitchFamily="34" charset="77"/>
              </a:rPr>
              <a:t> </a:t>
            </a:r>
            <a:r>
              <a:rPr dirty="0">
                <a:latin typeface="Brandon Grotesque Regular" panose="020B0503020203060202" pitchFamily="34" charset="77"/>
              </a:rPr>
              <a:t>of the reconciling work of God in Christ?</a:t>
            </a:r>
          </a:p>
        </p:txBody>
      </p:sp>
      <p:sp>
        <p:nvSpPr>
          <p:cNvPr id="214" name="2. If, in Christ, all things are made new, then how does our relationship to Christ convert the way we lead in a community of faith?"/>
          <p:cNvSpPr txBox="1"/>
          <p:nvPr/>
        </p:nvSpPr>
        <p:spPr>
          <a:xfrm>
            <a:off x="992844" y="8297037"/>
            <a:ext cx="22398312" cy="4122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8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latin typeface="Brandon Grotesque Regular" panose="020B0503020203060202" pitchFamily="34" charset="77"/>
              </a:rPr>
              <a:t>2. If, in Christ, all things are made new, then how does</a:t>
            </a:r>
            <a:r>
              <a:rPr lang="en-US" dirty="0">
                <a:latin typeface="Brandon Grotesque Regular" panose="020B0503020203060202" pitchFamily="34" charset="77"/>
              </a:rPr>
              <a:t> </a:t>
            </a:r>
            <a:r>
              <a:rPr dirty="0">
                <a:latin typeface="Brandon Grotesque Regular" panose="020B0503020203060202" pitchFamily="34" charset="77"/>
              </a:rPr>
              <a:t>our relationship to Christ convert the way we lead</a:t>
            </a:r>
            <a:r>
              <a:rPr lang="en-US" dirty="0">
                <a:latin typeface="Brandon Grotesque Regular" panose="020B0503020203060202" pitchFamily="34" charset="77"/>
              </a:rPr>
              <a:t> (and teach) </a:t>
            </a:r>
            <a:r>
              <a:rPr dirty="0">
                <a:latin typeface="Brandon Grotesque Regular" panose="020B0503020203060202" pitchFamily="34" charset="77"/>
              </a:rPr>
              <a:t>in a community of faith?</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Four Questions"/>
          <p:cNvSpPr txBox="1"/>
          <p:nvPr/>
        </p:nvSpPr>
        <p:spPr>
          <a:xfrm>
            <a:off x="1049856" y="-26561"/>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Four Questions</a:t>
            </a:r>
          </a:p>
        </p:txBody>
      </p:sp>
      <p:sp>
        <p:nvSpPr>
          <p:cNvPr id="217"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218" name="3. In conflict situations, when good and godly people differ and sometimes collide over vision, values, traditions, policies, and programs, how can I lead in these situations, really lead (and serve) with the mind and spirit of Christ?"/>
          <p:cNvSpPr txBox="1"/>
          <p:nvPr/>
        </p:nvSpPr>
        <p:spPr>
          <a:xfrm>
            <a:off x="992844" y="3317358"/>
            <a:ext cx="22398312" cy="5252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8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latin typeface="Brandon Grotesque Regular" panose="020B0503020203060202" pitchFamily="34" charset="77"/>
              </a:rPr>
              <a:t>3. In conflict situations, when good people differ and sometimes collide over vision, values, traditions, </a:t>
            </a:r>
            <a:r>
              <a:rPr lang="en-US" dirty="0">
                <a:latin typeface="Brandon Grotesque Regular" panose="020B0503020203060202" pitchFamily="34" charset="77"/>
              </a:rPr>
              <a:t>  </a:t>
            </a:r>
            <a:r>
              <a:rPr dirty="0">
                <a:latin typeface="Brandon Grotesque Regular" panose="020B0503020203060202" pitchFamily="34" charset="77"/>
              </a:rPr>
              <a:t>policies, and programs, how can I lead in these situations, really lead (and serve) with the mind and spirit of Christ?</a:t>
            </a:r>
          </a:p>
        </p:txBody>
      </p:sp>
      <p:sp>
        <p:nvSpPr>
          <p:cNvPr id="219" name="4. How does my Christian testimony transform the way I both mentor others in the Christian faith  and model before them a vibrant, maturing Christian life?"/>
          <p:cNvSpPr txBox="1"/>
          <p:nvPr/>
        </p:nvSpPr>
        <p:spPr>
          <a:xfrm>
            <a:off x="992844" y="8782493"/>
            <a:ext cx="22398312" cy="3781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8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r>
              <a:rPr dirty="0">
                <a:latin typeface="Brandon Grotesque Regular" panose="020B0503020203060202" pitchFamily="34" charset="77"/>
              </a:rPr>
              <a:t>4. How does my Christian testimony transform the way</a:t>
            </a:r>
            <a:r>
              <a:rPr lang="en-US" dirty="0">
                <a:latin typeface="Brandon Grotesque Regular" panose="020B0503020203060202" pitchFamily="34" charset="77"/>
              </a:rPr>
              <a:t> </a:t>
            </a:r>
            <a:r>
              <a:rPr dirty="0">
                <a:latin typeface="Brandon Grotesque Regular" panose="020B0503020203060202" pitchFamily="34" charset="77"/>
              </a:rPr>
              <a:t>I both mentor others in the Christian faith and model before them </a:t>
            </a:r>
            <a:r>
              <a:rPr lang="en-US" dirty="0">
                <a:latin typeface="Brandon Grotesque Regular" panose="020B0503020203060202" pitchFamily="34" charset="77"/>
              </a:rPr>
              <a:t>                                                                 </a:t>
            </a:r>
            <a:r>
              <a:rPr dirty="0">
                <a:latin typeface="Brandon Grotesque Regular" panose="020B0503020203060202" pitchFamily="34" charset="77"/>
              </a:rPr>
              <a:t>a vibrant, maturing Christian life?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For the students and faculty you lead, you can become leadership role models who exemplify, in word and deed, the very character qualities and values you most admire in others."/>
          <p:cNvSpPr txBox="1">
            <a:spLocks noGrp="1"/>
          </p:cNvSpPr>
          <p:nvPr>
            <p:ph type="title"/>
          </p:nvPr>
        </p:nvSpPr>
        <p:spPr>
          <a:xfrm>
            <a:off x="1553555" y="3009877"/>
            <a:ext cx="20923389" cy="7696245"/>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r>
              <a:rPr lang="en-US" dirty="0"/>
              <a:t>Let’s review:</a:t>
            </a:r>
            <a:br>
              <a:rPr lang="en-US" dirty="0"/>
            </a:br>
            <a:br>
              <a:rPr lang="en-US" dirty="0"/>
            </a:br>
            <a:r>
              <a:rPr sz="7000" dirty="0"/>
              <a:t>For the students and faculty you lead,</a:t>
            </a:r>
            <a:br>
              <a:rPr lang="en-US" sz="7000" dirty="0"/>
            </a:br>
            <a:r>
              <a:rPr sz="7000" dirty="0"/>
              <a:t> you can become leadership role models </a:t>
            </a:r>
            <a:br>
              <a:rPr lang="en-US" sz="7000" dirty="0"/>
            </a:br>
            <a:r>
              <a:rPr sz="7000" dirty="0"/>
              <a:t>who exemplify, in word and deed, </a:t>
            </a:r>
            <a:br>
              <a:rPr lang="en-US" sz="7000" dirty="0"/>
            </a:br>
            <a:r>
              <a:rPr sz="7000" dirty="0"/>
              <a:t>the very character qualities and values </a:t>
            </a:r>
            <a:br>
              <a:rPr lang="en-US" sz="7000" dirty="0"/>
            </a:br>
            <a:r>
              <a:rPr sz="7000" dirty="0"/>
              <a:t>you most admire in others.</a:t>
            </a:r>
          </a:p>
        </p:txBody>
      </p:sp>
      <p:sp>
        <p:nvSpPr>
          <p:cNvPr id="222" name="The Thesis of Chapter Three"/>
          <p:cNvSpPr txBox="1"/>
          <p:nvPr/>
        </p:nvSpPr>
        <p:spPr>
          <a:xfrm>
            <a:off x="1026955" y="0"/>
            <a:ext cx="16083112"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a:bodyPr>
          <a:lstStyle>
            <a:lvl1pPr algn="l" defTabSz="825500">
              <a:defRPr sz="10000">
                <a:solidFill>
                  <a:srgbClr val="79A0C1"/>
                </a:solidFill>
                <a:latin typeface="Beyond Infinity"/>
                <a:ea typeface="Beyond Infinity"/>
                <a:cs typeface="Beyond Infinity"/>
                <a:sym typeface="Beyond Infinity"/>
              </a:defRPr>
            </a:lvl1pPr>
          </a:lstStyle>
          <a:p>
            <a:r>
              <a:rPr dirty="0"/>
              <a:t>The Thesis of Chapter Three</a:t>
            </a:r>
          </a:p>
        </p:txBody>
      </p:sp>
      <p:sp>
        <p:nvSpPr>
          <p:cNvPr id="223"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Tree>
    <p:extLst>
      <p:ext uri="{BB962C8B-B14F-4D97-AF65-F5344CB8AC3E}">
        <p14:creationId xmlns:p14="http://schemas.microsoft.com/office/powerpoint/2010/main" val="41771574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4" name="Leadership"/>
          <p:cNvSpPr txBox="1"/>
          <p:nvPr/>
        </p:nvSpPr>
        <p:spPr>
          <a:xfrm>
            <a:off x="1049856" y="-222117"/>
            <a:ext cx="12725965" cy="1950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a:t>
            </a:r>
          </a:p>
        </p:txBody>
      </p:sp>
      <p:sp>
        <p:nvSpPr>
          <p:cNvPr id="235"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236" name="“Leadership begins with humble service to others to enable them, through teaching and example, to live their lives under the Lordship of Christ, to understand, accept, and fulfill their ministry to each other and their mission to the world.”  E. Lebron F"/>
          <p:cNvSpPr txBox="1">
            <a:spLocks noGrp="1"/>
          </p:cNvSpPr>
          <p:nvPr>
            <p:ph type="body" sz="half" idx="1"/>
          </p:nvPr>
        </p:nvSpPr>
        <p:spPr>
          <a:xfrm>
            <a:off x="604679" y="3014341"/>
            <a:ext cx="22398866" cy="6913682"/>
          </a:xfrm>
          <a:prstGeom prst="rect">
            <a:avLst/>
          </a:prstGeom>
        </p:spPr>
        <p:txBody>
          <a:bodyPr>
            <a:noAutofit/>
          </a:bodyPr>
          <a:lstStyle/>
          <a:p>
            <a:pPr marL="0" indent="0" algn="ctr">
              <a:buSzTx/>
              <a:buNone/>
            </a:pPr>
            <a:r>
              <a:rPr lang="en-US" dirty="0"/>
              <a:t>Let’s review:</a:t>
            </a:r>
          </a:p>
          <a:p>
            <a:pPr marL="0" indent="0" algn="ctr">
              <a:buSzTx/>
              <a:buNone/>
            </a:pPr>
            <a:r>
              <a:rPr sz="6500" dirty="0"/>
              <a:t>Leadership begins with humble service to </a:t>
            </a:r>
            <a:r>
              <a:rPr sz="6500" i="1" dirty="0">
                <a:latin typeface="Brandon Grotesque Regular"/>
                <a:ea typeface="Brandon Grotesque Regular"/>
                <a:cs typeface="Brandon Grotesque Regular"/>
                <a:sym typeface="Brandon Grotesque Regular"/>
              </a:rPr>
              <a:t>others</a:t>
            </a:r>
            <a:endParaRPr lang="en-US" sz="6500" i="1" dirty="0">
              <a:latin typeface="Brandon Grotesque Regular"/>
              <a:ea typeface="Brandon Grotesque Regular"/>
              <a:cs typeface="Brandon Grotesque Regular"/>
              <a:sym typeface="Brandon Grotesque Regular"/>
            </a:endParaRPr>
          </a:p>
          <a:p>
            <a:pPr marL="0" indent="0" algn="ctr">
              <a:buSzTx/>
              <a:buNone/>
            </a:pPr>
            <a:r>
              <a:rPr sz="6500" dirty="0"/>
              <a:t> to enable </a:t>
            </a:r>
            <a:r>
              <a:rPr sz="6500" i="1" dirty="0">
                <a:latin typeface="Brandon Grotesque Regular"/>
                <a:ea typeface="Brandon Grotesque Regular"/>
                <a:cs typeface="Brandon Grotesque Regular"/>
                <a:sym typeface="Brandon Grotesque Regular"/>
              </a:rPr>
              <a:t>them</a:t>
            </a:r>
            <a:r>
              <a:rPr sz="6500" dirty="0"/>
              <a:t>, through teaching and example, </a:t>
            </a:r>
            <a:endParaRPr lang="en-US" sz="6500" dirty="0"/>
          </a:p>
          <a:p>
            <a:pPr marL="0" indent="0" algn="ctr">
              <a:buSzTx/>
              <a:buNone/>
            </a:pPr>
            <a:r>
              <a:rPr sz="6500" dirty="0"/>
              <a:t>to live </a:t>
            </a:r>
            <a:r>
              <a:rPr sz="6500" i="1" dirty="0">
                <a:latin typeface="Brandon Grotesque Regular"/>
                <a:ea typeface="Brandon Grotesque Regular"/>
                <a:cs typeface="Brandon Grotesque Regular"/>
                <a:sym typeface="Brandon Grotesque Regular"/>
              </a:rPr>
              <a:t>their</a:t>
            </a:r>
            <a:r>
              <a:rPr sz="6500" dirty="0"/>
              <a:t> lives under the Lordship of Christ, </a:t>
            </a:r>
            <a:endParaRPr lang="en-US" sz="6500" dirty="0"/>
          </a:p>
          <a:p>
            <a:pPr marL="0" indent="0" algn="ctr">
              <a:buSzTx/>
              <a:buNone/>
            </a:pPr>
            <a:r>
              <a:rPr sz="6500" dirty="0"/>
              <a:t>to understand, accept, and fulfill </a:t>
            </a:r>
            <a:endParaRPr lang="en-US" sz="6500" dirty="0"/>
          </a:p>
          <a:p>
            <a:pPr marL="0" indent="0" algn="ctr">
              <a:buSzTx/>
              <a:buNone/>
            </a:pPr>
            <a:r>
              <a:rPr sz="6500" i="1" dirty="0">
                <a:latin typeface="Brandon Grotesque Regular"/>
                <a:ea typeface="Brandon Grotesque Regular"/>
                <a:cs typeface="Brandon Grotesque Regular"/>
                <a:sym typeface="Brandon Grotesque Regular"/>
              </a:rPr>
              <a:t>their</a:t>
            </a:r>
            <a:r>
              <a:rPr sz="6500" dirty="0"/>
              <a:t> ministry to each other and </a:t>
            </a:r>
            <a:endParaRPr lang="en-US" sz="6500" dirty="0"/>
          </a:p>
          <a:p>
            <a:pPr marL="0" indent="0" algn="ctr">
              <a:buSzTx/>
              <a:buNone/>
            </a:pPr>
            <a:r>
              <a:rPr sz="6500" i="1" dirty="0">
                <a:latin typeface="Brandon Grotesque Regular"/>
                <a:ea typeface="Brandon Grotesque Regular"/>
                <a:cs typeface="Brandon Grotesque Regular"/>
                <a:sym typeface="Brandon Grotesque Regular"/>
              </a:rPr>
              <a:t>their</a:t>
            </a:r>
            <a:r>
              <a:rPr sz="6500" dirty="0"/>
              <a:t> mission to the world.</a:t>
            </a:r>
            <a:r>
              <a:rPr dirty="0"/>
              <a:t>  </a:t>
            </a:r>
            <a:endParaRPr lang="en-US" dirty="0"/>
          </a:p>
          <a:p>
            <a:pPr marL="0" indent="0">
              <a:buSzTx/>
              <a:buNone/>
            </a:pPr>
            <a:r>
              <a:rPr lang="en-US" sz="5000" i="1" dirty="0">
                <a:latin typeface="Brandon Grotesque Light"/>
                <a:ea typeface="Brandon Grotesque Light"/>
                <a:cs typeface="Brandon Grotesque Light"/>
                <a:sym typeface="Brandon Grotesque Light"/>
              </a:rPr>
              <a:t>	</a:t>
            </a:r>
            <a:endParaRPr sz="5000" i="1" dirty="0">
              <a:latin typeface="Brandon Grotesque Light"/>
              <a:ea typeface="Brandon Grotesque Light"/>
              <a:cs typeface="Brandon Grotesque Light"/>
              <a:sym typeface="Brandon Grotesque Light"/>
            </a:endParaRPr>
          </a:p>
        </p:txBody>
      </p:sp>
      <p:sp>
        <p:nvSpPr>
          <p:cNvPr id="237" name="“Leadership is an affair of the heart, not of the head.”…"/>
          <p:cNvSpPr txBox="1"/>
          <p:nvPr/>
        </p:nvSpPr>
        <p:spPr>
          <a:xfrm>
            <a:off x="815817" y="10371220"/>
            <a:ext cx="22398866" cy="1509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ct val="50000"/>
              </a:lnSpc>
              <a:spcBef>
                <a:spcPts val="4500"/>
              </a:spcBef>
              <a:defRPr sz="7000">
                <a:solidFill>
                  <a:srgbClr val="000000"/>
                </a:solidFill>
                <a:latin typeface="Brandon Grotesque Medium"/>
                <a:ea typeface="Brandon Grotesque Medium"/>
                <a:cs typeface="Brandon Grotesque Medium"/>
                <a:sym typeface="Brandon Grotesque Medium"/>
              </a:defRPr>
            </a:pPr>
            <a:endParaRPr sz="5000" i="1" dirty="0">
              <a:latin typeface="Brandon Grotesque Light"/>
              <a:ea typeface="Brandon Grotesque Light"/>
              <a:cs typeface="Brandon Grotesque Light"/>
              <a:sym typeface="Brandon Grotesque Light"/>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How can we lead and work with students or colleagues in such a way that they grow in this process?"/>
          <p:cNvSpPr txBox="1">
            <a:spLocks noGrp="1"/>
          </p:cNvSpPr>
          <p:nvPr>
            <p:ph type="body" sz="half" idx="1"/>
          </p:nvPr>
        </p:nvSpPr>
        <p:spPr>
          <a:xfrm>
            <a:off x="13166138" y="1609508"/>
            <a:ext cx="8871179" cy="10496984"/>
          </a:xfrm>
          <a:prstGeom prst="rect">
            <a:avLst/>
          </a:prstGeom>
        </p:spPr>
        <p:txBody>
          <a:bodyPr anchor="ctr">
            <a:normAutofit/>
          </a:bodyPr>
          <a:lstStyle>
            <a:lvl1pPr marL="0" indent="0" defTabSz="384047">
              <a:lnSpc>
                <a:spcPct val="120000"/>
              </a:lnSpc>
              <a:spcBef>
                <a:spcPts val="0"/>
              </a:spcBef>
              <a:buSzTx/>
              <a:buNone/>
              <a:defRPr sz="8400">
                <a:solidFill>
                  <a:srgbClr val="112357"/>
                </a:solidFill>
                <a:latin typeface="Brandon Grotesque Bold"/>
                <a:ea typeface="Brandon Grotesque Bold"/>
                <a:cs typeface="Brandon Grotesque Bold"/>
                <a:sym typeface="Brandon Grotesque Bold"/>
              </a:defRPr>
            </a:lvl1pPr>
          </a:lstStyle>
          <a:p>
            <a:r>
              <a:rPr sz="7700" dirty="0"/>
              <a:t>How can we lead and work with students or colleagues in such a way that </a:t>
            </a:r>
            <a:r>
              <a:rPr sz="7700" i="1" dirty="0"/>
              <a:t>they</a:t>
            </a:r>
            <a:r>
              <a:rPr sz="7700" dirty="0"/>
              <a:t> grow in this process?</a:t>
            </a:r>
          </a:p>
        </p:txBody>
      </p:sp>
      <p:pic>
        <p:nvPicPr>
          <p:cNvPr id="232" name="IMG_0777.jpeg" descr="IMG_0777.jpeg"/>
          <p:cNvPicPr>
            <a:picLocks noChangeAspect="1"/>
          </p:cNvPicPr>
          <p:nvPr/>
        </p:nvPicPr>
        <p:blipFill>
          <a:blip r:embed="rId2"/>
          <a:stretch>
            <a:fillRect/>
          </a:stretch>
        </p:blipFill>
        <p:spPr>
          <a:xfrm>
            <a:off x="-19928" y="2274345"/>
            <a:ext cx="12223080" cy="916731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9" name="The Elephant in the Room"/>
          <p:cNvSpPr txBox="1"/>
          <p:nvPr/>
        </p:nvSpPr>
        <p:spPr>
          <a:xfrm>
            <a:off x="995052" y="-225475"/>
            <a:ext cx="12725965" cy="19509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The </a:t>
            </a:r>
            <a:r>
              <a:rPr lang="en-US" dirty="0"/>
              <a:t>Big Questions</a:t>
            </a:r>
            <a:endParaRPr dirty="0"/>
          </a:p>
        </p:txBody>
      </p:sp>
      <p:sp>
        <p:nvSpPr>
          <p:cNvPr id="240"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241" name="How do you communicate this leadership lifestyle to future leaders?"/>
          <p:cNvSpPr txBox="1">
            <a:spLocks noGrp="1"/>
          </p:cNvSpPr>
          <p:nvPr>
            <p:ph type="body" sz="quarter" idx="1"/>
          </p:nvPr>
        </p:nvSpPr>
        <p:spPr>
          <a:xfrm>
            <a:off x="995052" y="3202107"/>
            <a:ext cx="22393896" cy="2551449"/>
          </a:xfrm>
          <a:prstGeom prst="rect">
            <a:avLst/>
          </a:prstGeom>
        </p:spPr>
        <p:txBody>
          <a:bodyPr>
            <a:noAutofit/>
          </a:bodyPr>
          <a:lstStyle/>
          <a:p>
            <a:pPr marL="762000" indent="-762000" algn="ctr">
              <a:buSzPct val="100000"/>
            </a:pPr>
            <a:r>
              <a:rPr i="1" dirty="0">
                <a:latin typeface="Brandon Grotesque Regular"/>
                <a:ea typeface="Brandon Grotesque Regular"/>
                <a:cs typeface="Brandon Grotesque Regular"/>
                <a:sym typeface="Brandon Grotesque Regular"/>
              </a:rPr>
              <a:t>How</a:t>
            </a:r>
            <a:r>
              <a:rPr dirty="0"/>
              <a:t> do </a:t>
            </a:r>
            <a:r>
              <a:rPr lang="en-US" i="1" dirty="0"/>
              <a:t>we</a:t>
            </a:r>
            <a:r>
              <a:rPr dirty="0"/>
              <a:t> communicate this leadership lifestyle</a:t>
            </a:r>
            <a:r>
              <a:rPr lang="en-US" dirty="0"/>
              <a:t> </a:t>
            </a:r>
            <a:r>
              <a:rPr dirty="0"/>
              <a:t>to future leaders?</a:t>
            </a:r>
          </a:p>
        </p:txBody>
      </p:sp>
      <p:sp>
        <p:nvSpPr>
          <p:cNvPr id="242" name="Whatever else it means, it demands we take seriously the principle of IMITATION, or MODELING."/>
          <p:cNvSpPr txBox="1"/>
          <p:nvPr/>
        </p:nvSpPr>
        <p:spPr>
          <a:xfrm>
            <a:off x="1206500" y="9999405"/>
            <a:ext cx="21971000" cy="2143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pPr>
            <a:r>
              <a:rPr dirty="0"/>
              <a:t>Whatever else it means, it demands we take seriously the principle of </a:t>
            </a:r>
            <a:r>
              <a:rPr i="1" dirty="0">
                <a:solidFill>
                  <a:srgbClr val="314790"/>
                </a:solidFill>
                <a:latin typeface="Brandon Grotesque Bold"/>
                <a:ea typeface="Brandon Grotesque Bold"/>
                <a:cs typeface="Brandon Grotesque Bold"/>
                <a:sym typeface="Brandon Grotesque Bold"/>
              </a:rPr>
              <a:t>IMITATION</a:t>
            </a:r>
            <a:r>
              <a:rPr i="1" dirty="0">
                <a:latin typeface="Brandon Grotesque Regular"/>
                <a:ea typeface="Brandon Grotesque Regular"/>
                <a:cs typeface="Brandon Grotesque Regular"/>
                <a:sym typeface="Brandon Grotesque Regular"/>
              </a:rPr>
              <a:t>, or </a:t>
            </a:r>
            <a:r>
              <a:rPr i="1" dirty="0">
                <a:solidFill>
                  <a:srgbClr val="314790"/>
                </a:solidFill>
                <a:latin typeface="Brandon Grotesque Bold"/>
                <a:ea typeface="Brandon Grotesque Bold"/>
                <a:cs typeface="Brandon Grotesque Bold"/>
                <a:sym typeface="Brandon Grotesque Bold"/>
              </a:rPr>
              <a:t>MODELING</a:t>
            </a:r>
            <a:r>
              <a:rPr dirty="0">
                <a:solidFill>
                  <a:srgbClr val="314790"/>
                </a:solidFill>
                <a:latin typeface="Brandon Grotesque Bold"/>
                <a:ea typeface="Brandon Grotesque Bold"/>
                <a:cs typeface="Brandon Grotesque Bold"/>
                <a:sym typeface="Brandon Grotesque Bold"/>
              </a:rPr>
              <a:t>.</a:t>
            </a:r>
          </a:p>
        </p:txBody>
      </p:sp>
      <p:sp>
        <p:nvSpPr>
          <p:cNvPr id="243" name="How do you teach commitments, priorities, values, and disciplines? A lifestyle?"/>
          <p:cNvSpPr txBox="1"/>
          <p:nvPr/>
        </p:nvSpPr>
        <p:spPr>
          <a:xfrm>
            <a:off x="995052" y="6617089"/>
            <a:ext cx="22393896" cy="2143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762000" indent="-762000">
              <a:lnSpc>
                <a:spcPct val="90000"/>
              </a:lnSpc>
              <a:spcBef>
                <a:spcPts val="4500"/>
              </a:spcBef>
              <a:buSzPct val="100000"/>
              <a:buChar char="•"/>
              <a:defRPr sz="7000">
                <a:solidFill>
                  <a:srgbClr val="000000"/>
                </a:solidFill>
                <a:latin typeface="Brandon Grotesque Medium"/>
                <a:ea typeface="Brandon Grotesque Medium"/>
                <a:cs typeface="Brandon Grotesque Medium"/>
                <a:sym typeface="Brandon Grotesque Medium"/>
              </a:defRPr>
            </a:pPr>
            <a:r>
              <a:rPr i="1" dirty="0">
                <a:latin typeface="Brandon Grotesque Regular"/>
                <a:ea typeface="Brandon Grotesque Regular"/>
                <a:cs typeface="Brandon Grotesque Regular"/>
                <a:sym typeface="Brandon Grotesque Regular"/>
              </a:rPr>
              <a:t>How</a:t>
            </a:r>
            <a:r>
              <a:rPr dirty="0"/>
              <a:t> do </a:t>
            </a:r>
            <a:r>
              <a:rPr lang="en-US" i="1" dirty="0"/>
              <a:t>we</a:t>
            </a:r>
            <a:r>
              <a:rPr dirty="0"/>
              <a:t> teach commitments, priorities, values, and disciplines? </a:t>
            </a:r>
            <a:r>
              <a:rPr lang="en-US" i="1" dirty="0"/>
              <a:t>How</a:t>
            </a:r>
            <a:r>
              <a:rPr lang="en-US" dirty="0"/>
              <a:t> do</a:t>
            </a:r>
            <a:r>
              <a:rPr lang="en-US" i="1" dirty="0"/>
              <a:t> we </a:t>
            </a:r>
            <a:r>
              <a:rPr lang="en-US" dirty="0"/>
              <a:t>teach a</a:t>
            </a:r>
            <a:r>
              <a:rPr dirty="0"/>
              <a:t> lifestyle?</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Spirituality in Leaders"/>
          <p:cNvSpPr txBox="1"/>
          <p:nvPr/>
        </p:nvSpPr>
        <p:spPr>
          <a:xfrm>
            <a:off x="5756315" y="2332225"/>
            <a:ext cx="12725966" cy="226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62500" lnSpcReduction="20000"/>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dirty="0"/>
              <a:t> </a:t>
            </a:r>
            <a:r>
              <a:rPr lang="en-US" b="1" dirty="0"/>
              <a:t>Nurturing Leadership Character</a:t>
            </a:r>
            <a:endParaRPr sz="9600" b="1" dirty="0"/>
          </a:p>
        </p:txBody>
      </p:sp>
      <p:sp>
        <p:nvSpPr>
          <p:cNvPr id="254" name="Dynamic #1: Hospitality"/>
          <p:cNvSpPr txBox="1"/>
          <p:nvPr/>
        </p:nvSpPr>
        <p:spPr>
          <a:xfrm>
            <a:off x="4986221" y="6093604"/>
            <a:ext cx="14819724" cy="23510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90000"/>
              </a:lnSpc>
              <a:spcBef>
                <a:spcPts val="4500"/>
              </a:spcBef>
              <a:defRPr sz="11000" i="1">
                <a:solidFill>
                  <a:srgbClr val="000000"/>
                </a:solidFill>
                <a:latin typeface="Brandon Grotesque Bold"/>
                <a:ea typeface="Brandon Grotesque Bold"/>
                <a:cs typeface="Brandon Grotesque Bold"/>
                <a:sym typeface="Brandon Grotesque Bold"/>
              </a:defRPr>
            </a:lvl1pPr>
          </a:lstStyle>
          <a:p>
            <a:r>
              <a:rPr dirty="0"/>
              <a:t>Dynamic #1: Hospitality</a:t>
            </a:r>
          </a:p>
        </p:txBody>
      </p:sp>
      <p:sp>
        <p:nvSpPr>
          <p:cNvPr id="255" name="is expressed in the Theological Dynamics of Hospitality, Acceptance, and Presence."/>
          <p:cNvSpPr txBox="1"/>
          <p:nvPr/>
        </p:nvSpPr>
        <p:spPr>
          <a:xfrm>
            <a:off x="6309885" y="4075547"/>
            <a:ext cx="12172396" cy="1854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p>
            <a:pPr defTabSz="2365188">
              <a:defRPr sz="4850">
                <a:latin typeface="Brandon Grotesque Regular"/>
                <a:ea typeface="Brandon Grotesque Regular"/>
                <a:cs typeface="Brandon Grotesque Regular"/>
                <a:sym typeface="Brandon Grotesque Regular"/>
              </a:defRPr>
            </a:pPr>
            <a:r>
              <a:rPr lang="en-US" dirty="0"/>
              <a:t>Through </a:t>
            </a:r>
            <a:r>
              <a:rPr dirty="0"/>
              <a:t>the Theological Dynamics</a:t>
            </a:r>
            <a:r>
              <a:rPr lang="en-US" dirty="0"/>
              <a:t> and Disciplines</a:t>
            </a:r>
            <a:r>
              <a:rPr dirty="0"/>
              <a:t> of Hospitality, Acceptance, and Presence.</a:t>
            </a:r>
          </a:p>
        </p:txBody>
      </p:sp>
      <p:sp>
        <p:nvSpPr>
          <p:cNvPr id="256" name="Making Room: Recovering Hospitality in Christian Tradition"/>
          <p:cNvSpPr txBox="1"/>
          <p:nvPr/>
        </p:nvSpPr>
        <p:spPr>
          <a:xfrm>
            <a:off x="6370876" y="8194738"/>
            <a:ext cx="11642248" cy="2880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90000"/>
              </a:lnSpc>
              <a:spcBef>
                <a:spcPts val="4500"/>
              </a:spcBef>
              <a:defRPr sz="6000">
                <a:solidFill>
                  <a:srgbClr val="000000"/>
                </a:solidFill>
                <a:latin typeface="Brandon Grotesque Bold"/>
                <a:ea typeface="Brandon Grotesque Bold"/>
                <a:cs typeface="Brandon Grotesque Bold"/>
                <a:sym typeface="Brandon Grotesque Bold"/>
              </a:defRPr>
            </a:lvl1pPr>
          </a:lstStyle>
          <a:p>
            <a:r>
              <a:t>Making Room: Recovering Hospitality in Christian Tradition</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8"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 </a:t>
            </a:r>
            <a:r>
              <a:rPr dirty="0"/>
              <a:t>Leaders</a:t>
            </a:r>
            <a:r>
              <a:rPr lang="en-US" dirty="0"/>
              <a:t>hip Character</a:t>
            </a:r>
            <a:endParaRPr dirty="0"/>
          </a:p>
        </p:txBody>
      </p:sp>
      <p:sp>
        <p:nvSpPr>
          <p:cNvPr id="259" name="Dynamic #1: Hospitality"/>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#1: Hospitality</a:t>
            </a:r>
          </a:p>
        </p:txBody>
      </p:sp>
      <p:sp>
        <p:nvSpPr>
          <p:cNvPr id="260" name="“Hospitality primarily means the  creation of free space – making room, in the midst of differences of thought or behaviors that may exist.”…"/>
          <p:cNvSpPr txBox="1">
            <a:spLocks noGrp="1"/>
          </p:cNvSpPr>
          <p:nvPr>
            <p:ph type="title"/>
          </p:nvPr>
        </p:nvSpPr>
        <p:spPr>
          <a:xfrm>
            <a:off x="1063054" y="3323274"/>
            <a:ext cx="22257892" cy="6431629"/>
          </a:xfrm>
          <a:prstGeom prst="rect">
            <a:avLst/>
          </a:prstGeom>
        </p:spPr>
        <p:txBody>
          <a:bodyPr>
            <a:noAutofit/>
          </a:bodyPr>
          <a:lstStyle/>
          <a:p>
            <a:pPr algn="ctr">
              <a:lnSpc>
                <a:spcPct val="90000"/>
              </a:lnSpc>
              <a:spcBef>
                <a:spcPts val="4500"/>
              </a:spcBef>
              <a:defRPr sz="7000" b="0" spc="0">
                <a:solidFill>
                  <a:srgbClr val="000000"/>
                </a:solidFill>
                <a:latin typeface="Brandon Grotesque Medium"/>
                <a:ea typeface="Brandon Grotesque Medium"/>
                <a:cs typeface="Brandon Grotesque Medium"/>
                <a:sym typeface="Brandon Grotesque Medium"/>
              </a:defRPr>
            </a:pPr>
            <a:r>
              <a:rPr dirty="0"/>
              <a:t>“Hospitality primarily means the  creation of free space </a:t>
            </a:r>
            <a:r>
              <a:rPr lang="en-US" dirty="0"/>
              <a:t>-</a:t>
            </a:r>
            <a:r>
              <a:rPr dirty="0"/>
              <a:t> making room</a:t>
            </a:r>
            <a:r>
              <a:rPr lang="en-US" dirty="0"/>
              <a:t> -</a:t>
            </a:r>
            <a:r>
              <a:rPr dirty="0"/>
              <a:t> in the midst of differences of thought or behaviors that may exist.” </a:t>
            </a:r>
            <a:endParaRPr i="1" dirty="0">
              <a:latin typeface="Brandon Grotesque Regular"/>
              <a:ea typeface="Brandon Grotesque Regular"/>
              <a:cs typeface="Brandon Grotesque Regular"/>
              <a:sym typeface="Brandon Grotesque Regular"/>
            </a:endParaRPr>
          </a:p>
          <a:p>
            <a:pPr algn="ctr">
              <a:lnSpc>
                <a:spcPct val="90000"/>
              </a:lnSpc>
              <a:spcBef>
                <a:spcPts val="4500"/>
              </a:spcBef>
              <a:defRPr sz="5000" b="0" i="1" spc="0">
                <a:solidFill>
                  <a:srgbClr val="000000"/>
                </a:solidFill>
                <a:latin typeface="Brandon Grotesque Light"/>
                <a:ea typeface="Brandon Grotesque Light"/>
                <a:cs typeface="Brandon Grotesque Light"/>
                <a:sym typeface="Brandon Grotesque Light"/>
              </a:defRPr>
            </a:pPr>
            <a:r>
              <a:rPr lang="en-US" i="0" dirty="0">
                <a:latin typeface="Brandon Grotesque Regular"/>
                <a:ea typeface="Brandon Grotesque Regular"/>
                <a:cs typeface="Brandon Grotesque Regular"/>
                <a:sym typeface="Brandon Grotesque Regular"/>
              </a:rPr>
              <a:t>                       </a:t>
            </a:r>
            <a:r>
              <a:rPr i="0" dirty="0">
                <a:latin typeface="Brandon Grotesque Regular"/>
                <a:ea typeface="Brandon Grotesque Regular"/>
                <a:cs typeface="Brandon Grotesque Regular"/>
                <a:sym typeface="Brandon Grotesque Regular"/>
              </a:rPr>
              <a:t>Christine Pohl, </a:t>
            </a:r>
            <a:r>
              <a:rPr dirty="0"/>
              <a:t>Making Room: Recovering Hospitality in Christian Tradition</a:t>
            </a:r>
            <a:br>
              <a:rPr lang="en-US" dirty="0"/>
            </a:br>
            <a:br>
              <a:rPr lang="en-US" dirty="0"/>
            </a:br>
            <a:r>
              <a:rPr lang="en-US" dirty="0"/>
              <a:t> </a:t>
            </a:r>
            <a:br>
              <a:rPr lang="en-US" dirty="0"/>
            </a:br>
            <a:endParaRPr dirty="0"/>
          </a:p>
        </p:txBody>
      </p:sp>
      <p:sp>
        <p:nvSpPr>
          <p:cNvPr id="261" name="It is being to others … a living witness of the risen Christ."/>
          <p:cNvSpPr txBox="1"/>
          <p:nvPr/>
        </p:nvSpPr>
        <p:spPr>
          <a:xfrm>
            <a:off x="740630" y="8303829"/>
            <a:ext cx="22902740" cy="2432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pPr algn="ctr"/>
            <a:r>
              <a:rPr dirty="0"/>
              <a:t>It is being to others … a living witness of the risen Christ.</a:t>
            </a:r>
            <a:endParaRPr lang="en-US" dirty="0"/>
          </a:p>
          <a:p>
            <a:pPr algn="ctr"/>
            <a:r>
              <a:rPr lang="en-US" dirty="0"/>
              <a:t>Hospitality - “creating space and making room                               for the strange and the stranger.”</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Leadership Character"/>
          <p:cNvSpPr txBox="1"/>
          <p:nvPr/>
        </p:nvSpPr>
        <p:spPr>
          <a:xfrm>
            <a:off x="1049856" y="61929"/>
            <a:ext cx="12725965"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 Character</a:t>
            </a:r>
          </a:p>
        </p:txBody>
      </p:sp>
      <p:sp>
        <p:nvSpPr>
          <p:cNvPr id="186" name="Mentoring and Modeling Leadership Character"/>
          <p:cNvSpPr txBox="1"/>
          <p:nvPr/>
        </p:nvSpPr>
        <p:spPr>
          <a:xfrm>
            <a:off x="1026955" y="1565430"/>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 Leadership </a:t>
            </a:r>
            <a:r>
              <a:rPr lang="en-US" dirty="0"/>
              <a:t>Role Models</a:t>
            </a:r>
            <a:endParaRPr dirty="0"/>
          </a:p>
        </p:txBody>
      </p:sp>
      <p:sp>
        <p:nvSpPr>
          <p:cNvPr id="187" name="Character springs from the core values by which we build our lives."/>
          <p:cNvSpPr txBox="1">
            <a:spLocks noGrp="1"/>
          </p:cNvSpPr>
          <p:nvPr>
            <p:ph type="body" sz="quarter" idx="1"/>
          </p:nvPr>
        </p:nvSpPr>
        <p:spPr>
          <a:xfrm>
            <a:off x="1" y="3191395"/>
            <a:ext cx="24384000" cy="5829694"/>
          </a:xfrm>
          <a:prstGeom prst="rect">
            <a:avLst/>
          </a:prstGeom>
        </p:spPr>
        <p:txBody>
          <a:bodyPr>
            <a:noAutofit/>
          </a:bodyPr>
          <a:lstStyle>
            <a:lvl1pPr marL="638923" indent="-469900" algn="ctr">
              <a:spcBef>
                <a:spcPts val="0"/>
              </a:spcBef>
              <a:buSzTx/>
              <a:buNone/>
              <a:defRPr sz="8000" spc="-159"/>
            </a:lvl1pPr>
          </a:lstStyle>
          <a:p>
            <a:r>
              <a:rPr lang="en-US" sz="6000" dirty="0"/>
              <a:t>Who are </a:t>
            </a:r>
            <a:r>
              <a:rPr lang="en-US" sz="6000" i="1" dirty="0"/>
              <a:t>your</a:t>
            </a:r>
            <a:r>
              <a:rPr lang="en-US" sz="6000" dirty="0"/>
              <a:t> leadership </a:t>
            </a:r>
            <a:r>
              <a:rPr lang="en-US" sz="6000" i="1" dirty="0"/>
              <a:t>role models</a:t>
            </a:r>
            <a:r>
              <a:rPr lang="en-US" sz="6000" dirty="0"/>
              <a:t>?</a:t>
            </a:r>
          </a:p>
          <a:p>
            <a:endParaRPr lang="en-US" sz="6000" dirty="0"/>
          </a:p>
          <a:p>
            <a:r>
              <a:rPr lang="en-US" sz="6000" dirty="0"/>
              <a:t>What are the </a:t>
            </a:r>
            <a:r>
              <a:rPr lang="en-US" sz="6000" i="1" dirty="0"/>
              <a:t>character qualities and values </a:t>
            </a:r>
          </a:p>
          <a:p>
            <a:r>
              <a:rPr lang="en-US" sz="6000" dirty="0"/>
              <a:t>you most admire in these individuals?</a:t>
            </a:r>
          </a:p>
          <a:p>
            <a:endParaRPr lang="en-US" sz="6000" dirty="0"/>
          </a:p>
          <a:p>
            <a:r>
              <a:rPr lang="en-US" sz="6000" dirty="0"/>
              <a:t>How do you feel when you leave their </a:t>
            </a:r>
            <a:r>
              <a:rPr lang="en-US" sz="6000" i="1" dirty="0"/>
              <a:t>presence</a:t>
            </a:r>
            <a:r>
              <a:rPr lang="en-US" sz="6000" dirty="0"/>
              <a:t>? </a:t>
            </a:r>
          </a:p>
          <a:p>
            <a:endParaRPr lang="en-US" sz="6000" dirty="0"/>
          </a:p>
          <a:p>
            <a:r>
              <a:rPr lang="en-US" sz="6000" dirty="0"/>
              <a:t>How do these heroes </a:t>
            </a:r>
            <a:r>
              <a:rPr lang="en-US" sz="6000" i="1" dirty="0"/>
              <a:t>exemplify</a:t>
            </a:r>
            <a:r>
              <a:rPr lang="en-US" sz="6000" dirty="0"/>
              <a:t> ethical behavior for you?</a:t>
            </a:r>
          </a:p>
          <a:p>
            <a:endParaRPr lang="en-US" sz="6000" dirty="0"/>
          </a:p>
          <a:p>
            <a:r>
              <a:rPr lang="en-US" sz="6000" dirty="0"/>
              <a:t>Thesis for these sessions: </a:t>
            </a:r>
            <a:r>
              <a:rPr lang="en-US" sz="6000" i="1" dirty="0"/>
              <a:t>For the students you teach or faculty you lead, you can become leadership role models who exemplify, in word and deed, the very character qualities and values you most admire in others.</a:t>
            </a:r>
          </a:p>
          <a:p>
            <a:endParaRPr lang="en-US" sz="7000" dirty="0"/>
          </a:p>
          <a:p>
            <a:endParaRPr lang="en-US" sz="7000" dirty="0"/>
          </a:p>
          <a:p>
            <a:endParaRPr lang="en-US" sz="7000" dirty="0"/>
          </a:p>
          <a:p>
            <a:endParaRPr sz="7000" dirty="0"/>
          </a:p>
        </p:txBody>
      </p:sp>
      <p:sp>
        <p:nvSpPr>
          <p:cNvPr id="188" name="“LEADERSHIP CHARACTER refers to the qualities or values that shape the leader’s motivations, responses, and moral actions in the home, on the job, and in cultural and faith communities, especially as expressed through communication, relationships, decisi"/>
          <p:cNvSpPr txBox="1"/>
          <p:nvPr/>
        </p:nvSpPr>
        <p:spPr>
          <a:xfrm>
            <a:off x="800086" y="5309972"/>
            <a:ext cx="22783828" cy="5829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endParaRPr dirty="0"/>
          </a:p>
        </p:txBody>
      </p:sp>
    </p:spTree>
    <p:extLst>
      <p:ext uri="{BB962C8B-B14F-4D97-AF65-F5344CB8AC3E}">
        <p14:creationId xmlns:p14="http://schemas.microsoft.com/office/powerpoint/2010/main" val="637862555"/>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3"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a:t>
            </a:r>
            <a:r>
              <a:rPr dirty="0"/>
              <a:t> Leaders</a:t>
            </a:r>
            <a:r>
              <a:rPr lang="en-US" dirty="0"/>
              <a:t>hip Character</a:t>
            </a:r>
            <a:endParaRPr dirty="0"/>
          </a:p>
        </p:txBody>
      </p:sp>
      <p:sp>
        <p:nvSpPr>
          <p:cNvPr id="264" name="Dynamic #1: Hospitality"/>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#1: Hospitality</a:t>
            </a:r>
          </a:p>
        </p:txBody>
      </p:sp>
      <p:sp>
        <p:nvSpPr>
          <p:cNvPr id="265" name="Fundamentally, it is a core attitude toward others."/>
          <p:cNvSpPr txBox="1">
            <a:spLocks noGrp="1"/>
          </p:cNvSpPr>
          <p:nvPr>
            <p:ph type="title"/>
          </p:nvPr>
        </p:nvSpPr>
        <p:spPr>
          <a:xfrm>
            <a:off x="886304" y="3141334"/>
            <a:ext cx="22257892" cy="2593186"/>
          </a:xfrm>
          <a:prstGeom prst="rect">
            <a:avLst/>
          </a:prstGeom>
        </p:spPr>
        <p:txBody>
          <a:bodyPr>
            <a:noAutofit/>
          </a:bodyPr>
          <a:lstStyle>
            <a:lvl1pPr>
              <a:lnSpc>
                <a:spcPct val="90000"/>
              </a:lnSpc>
              <a:spcBef>
                <a:spcPts val="4500"/>
              </a:spcBef>
              <a:defRPr sz="7000" b="0" spc="0">
                <a:solidFill>
                  <a:srgbClr val="000000"/>
                </a:solidFill>
                <a:latin typeface="Brandon Grotesque Medium"/>
                <a:ea typeface="Brandon Grotesque Medium"/>
                <a:cs typeface="Brandon Grotesque Medium"/>
                <a:sym typeface="Brandon Grotesque Medium"/>
              </a:defRPr>
            </a:lvl1pPr>
          </a:lstStyle>
          <a:p>
            <a:pPr algn="ctr"/>
            <a:br>
              <a:rPr lang="en-US" dirty="0"/>
            </a:br>
            <a:r>
              <a:rPr dirty="0"/>
              <a:t>Fundamentally, it is a </a:t>
            </a:r>
            <a:r>
              <a:rPr i="1" dirty="0"/>
              <a:t>core attitude </a:t>
            </a:r>
            <a:r>
              <a:rPr dirty="0"/>
              <a:t>toward others.</a:t>
            </a:r>
          </a:p>
        </p:txBody>
      </p:sp>
      <p:sp>
        <p:nvSpPr>
          <p:cNvPr id="266" name="Hospitality, biblically understood, challenges us to relate to others as if we were relating to Christ Himself."/>
          <p:cNvSpPr txBox="1"/>
          <p:nvPr/>
        </p:nvSpPr>
        <p:spPr>
          <a:xfrm>
            <a:off x="886304" y="7683910"/>
            <a:ext cx="22257892" cy="28907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pPr algn="ctr"/>
            <a:r>
              <a:rPr dirty="0"/>
              <a:t>Hospitality, biblically understood, challenges us </a:t>
            </a:r>
            <a:endParaRPr lang="en-US" dirty="0"/>
          </a:p>
          <a:p>
            <a:pPr algn="ctr"/>
            <a:r>
              <a:rPr dirty="0"/>
              <a:t>to relate to others </a:t>
            </a:r>
            <a:endParaRPr lang="en-US" dirty="0"/>
          </a:p>
          <a:p>
            <a:pPr algn="ctr"/>
            <a:r>
              <a:rPr dirty="0"/>
              <a:t>as if we were relating to Christ Himself.</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8" name="Spirituality in Leaders"/>
          <p:cNvSpPr txBox="1"/>
          <p:nvPr/>
        </p:nvSpPr>
        <p:spPr>
          <a:xfrm>
            <a:off x="1049856" y="-168441"/>
            <a:ext cx="14907899" cy="2068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75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a:t>
            </a:r>
            <a:r>
              <a:rPr dirty="0"/>
              <a:t> Leaders</a:t>
            </a:r>
            <a:r>
              <a:rPr lang="en-US" dirty="0"/>
              <a:t>hip Character</a:t>
            </a:r>
            <a:endParaRPr dirty="0"/>
          </a:p>
        </p:txBody>
      </p:sp>
      <p:sp>
        <p:nvSpPr>
          <p:cNvPr id="269" name="Dynamic #1: Hospitality"/>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Dynamic #1: Hospitality</a:t>
            </a:r>
          </a:p>
        </p:txBody>
      </p:sp>
      <p:sp>
        <p:nvSpPr>
          <p:cNvPr id="270" name="“The gift of Christian hospitality is the opportunity we provide for the colleague, co-worker, guest, stranger, family member or friend to find her or his own way. It enables us to consider an alternative way of thinking from those who may be very differ"/>
          <p:cNvSpPr txBox="1">
            <a:spLocks noGrp="1"/>
          </p:cNvSpPr>
          <p:nvPr>
            <p:ph type="title"/>
          </p:nvPr>
        </p:nvSpPr>
        <p:spPr>
          <a:xfrm>
            <a:off x="886304" y="3177791"/>
            <a:ext cx="22257892" cy="9804203"/>
          </a:xfrm>
          <a:prstGeom prst="rect">
            <a:avLst/>
          </a:prstGeom>
        </p:spPr>
        <p:txBody>
          <a:bodyPr anchor="ctr">
            <a:noAutofit/>
          </a:bodyPr>
          <a:lstStyle/>
          <a:p>
            <a:pPr>
              <a:lnSpc>
                <a:spcPct val="90000"/>
              </a:lnSpc>
              <a:defRPr sz="7000" b="0" i="1" spc="0">
                <a:solidFill>
                  <a:srgbClr val="000000"/>
                </a:solidFill>
                <a:latin typeface="Brandon Grotesque Regular"/>
                <a:ea typeface="Brandon Grotesque Regular"/>
                <a:cs typeface="Brandon Grotesque Regular"/>
                <a:sym typeface="Brandon Grotesque Regular"/>
              </a:defRPr>
            </a:pPr>
            <a:r>
              <a:rPr dirty="0"/>
              <a:t>“The gift of Christian hospitality is the opportunity we provide for the colleague, co-worker, guest, stranger, family member or friend to find her or his own way. It enables us to consider an alternative way of thinking from those who may be very different from us. This gift to others invites them to contribute insights derived from these unique gifts and abilities, even in the context of differences of thought and behavior.”   </a:t>
            </a:r>
            <a:endParaRPr sz="5000" dirty="0">
              <a:latin typeface="Brandon Grotesque Light"/>
              <a:ea typeface="Brandon Grotesque Light"/>
              <a:cs typeface="Brandon Grotesque Light"/>
              <a:sym typeface="Brandon Grotesque Light"/>
            </a:endParaRP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Spirituality in Leaders"/>
          <p:cNvSpPr txBox="1"/>
          <p:nvPr/>
        </p:nvSpPr>
        <p:spPr>
          <a:xfrm>
            <a:off x="5829017" y="1814751"/>
            <a:ext cx="12725966" cy="226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85000" lnSpcReduction="10000"/>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lang="en-US" sz="11600" b="1" dirty="0"/>
              <a:t>Nurturing</a:t>
            </a:r>
            <a:r>
              <a:rPr sz="11600" b="1" dirty="0"/>
              <a:t> Leaders</a:t>
            </a:r>
            <a:r>
              <a:rPr lang="en-US" sz="11600" b="1" dirty="0"/>
              <a:t>hip Character</a:t>
            </a:r>
            <a:endParaRPr sz="11600" b="1" dirty="0"/>
          </a:p>
        </p:txBody>
      </p:sp>
      <p:sp>
        <p:nvSpPr>
          <p:cNvPr id="273" name="Dynamic #2: Acceptance"/>
          <p:cNvSpPr txBox="1"/>
          <p:nvPr/>
        </p:nvSpPr>
        <p:spPr>
          <a:xfrm>
            <a:off x="4255503" y="5791544"/>
            <a:ext cx="15872994" cy="2132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90000"/>
              </a:lnSpc>
              <a:spcBef>
                <a:spcPts val="4500"/>
              </a:spcBef>
              <a:defRPr sz="11000" i="1">
                <a:solidFill>
                  <a:srgbClr val="000000"/>
                </a:solidFill>
                <a:latin typeface="Brandon Grotesque Bold"/>
                <a:ea typeface="Brandon Grotesque Bold"/>
                <a:cs typeface="Brandon Grotesque Bold"/>
                <a:sym typeface="Brandon Grotesque Bold"/>
              </a:defRPr>
            </a:lvl1pPr>
          </a:lstStyle>
          <a:p>
            <a:r>
              <a:t>Dynamic #2: Acceptance</a:t>
            </a:r>
          </a:p>
        </p:txBody>
      </p:sp>
      <p:sp>
        <p:nvSpPr>
          <p:cNvPr id="274" name="is expressed in the Theological Dynamics of Hospitality, Acceptance, and Presence."/>
          <p:cNvSpPr txBox="1"/>
          <p:nvPr/>
        </p:nvSpPr>
        <p:spPr>
          <a:xfrm>
            <a:off x="6309885" y="3873837"/>
            <a:ext cx="12172396" cy="1854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p>
            <a:pPr defTabSz="2365188">
              <a:defRPr sz="4850">
                <a:latin typeface="Brandon Grotesque Regular"/>
                <a:ea typeface="Brandon Grotesque Regular"/>
                <a:cs typeface="Brandon Grotesque Regular"/>
                <a:sym typeface="Brandon Grotesque Regular"/>
              </a:defRPr>
            </a:pPr>
            <a:r>
              <a:rPr lang="en-US" dirty="0"/>
              <a:t>Through </a:t>
            </a:r>
            <a:r>
              <a:rPr dirty="0"/>
              <a:t>the Theological Dynamics </a:t>
            </a:r>
            <a:r>
              <a:rPr lang="en-US" dirty="0"/>
              <a:t> and Disciplines   </a:t>
            </a:r>
            <a:r>
              <a:rPr dirty="0"/>
              <a:t>of Hospitality, Acceptance, and Presence.</a:t>
            </a:r>
          </a:p>
        </p:txBody>
      </p:sp>
      <p:sp>
        <p:nvSpPr>
          <p:cNvPr id="275" name="“What John 3:16 is to the non-Christian,…"/>
          <p:cNvSpPr txBox="1"/>
          <p:nvPr/>
        </p:nvSpPr>
        <p:spPr>
          <a:xfrm>
            <a:off x="5132225" y="7929901"/>
            <a:ext cx="14119550" cy="4904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defTabSz="457200">
              <a:lnSpc>
                <a:spcPct val="120000"/>
              </a:lnSpc>
              <a:defRPr sz="5000">
                <a:solidFill>
                  <a:srgbClr val="000000"/>
                </a:solidFill>
                <a:latin typeface="Brandon Grotesque Bold"/>
                <a:ea typeface="Brandon Grotesque Bold"/>
                <a:cs typeface="Brandon Grotesque Bold"/>
                <a:sym typeface="Brandon Grotesque Bold"/>
              </a:defRPr>
            </a:pPr>
            <a:r>
              <a:rPr dirty="0"/>
              <a:t>“What John 3:16 is to the non-Christian,</a:t>
            </a:r>
          </a:p>
          <a:p>
            <a:pPr defTabSz="457200">
              <a:lnSpc>
                <a:spcPct val="120000"/>
              </a:lnSpc>
              <a:defRPr sz="5000">
                <a:solidFill>
                  <a:srgbClr val="000000"/>
                </a:solidFill>
                <a:latin typeface="Brandon Grotesque Bold"/>
                <a:ea typeface="Brandon Grotesque Bold"/>
                <a:cs typeface="Brandon Grotesque Bold"/>
                <a:sym typeface="Brandon Grotesque Bold"/>
              </a:defRPr>
            </a:pPr>
            <a:r>
              <a:rPr dirty="0"/>
              <a:t>Romans 15:7 is to the Christian.”  </a:t>
            </a:r>
            <a:r>
              <a:rPr sz="3000" i="1" dirty="0">
                <a:latin typeface="Brandon Grotesque Light"/>
                <a:ea typeface="Brandon Grotesque Light"/>
                <a:cs typeface="Brandon Grotesque Light"/>
                <a:sym typeface="Brandon Grotesque Light"/>
              </a:rPr>
              <a:t>Duane Elmer</a:t>
            </a:r>
            <a:endParaRPr lang="en-US" sz="3000" i="1" dirty="0">
              <a:latin typeface="Brandon Grotesque Light"/>
              <a:ea typeface="Brandon Grotesque Light"/>
              <a:cs typeface="Brandon Grotesque Light"/>
              <a:sym typeface="Brandon Grotesque Light"/>
            </a:endParaRPr>
          </a:p>
          <a:p>
            <a:pPr defTabSz="457200">
              <a:lnSpc>
                <a:spcPct val="120000"/>
              </a:lnSpc>
              <a:defRPr sz="5000">
                <a:solidFill>
                  <a:srgbClr val="000000"/>
                </a:solidFill>
                <a:latin typeface="Brandon Grotesque Bold"/>
                <a:ea typeface="Brandon Grotesque Bold"/>
                <a:cs typeface="Brandon Grotesque Bold"/>
                <a:sym typeface="Brandon Grotesque Bold"/>
              </a:defRPr>
            </a:pPr>
            <a:r>
              <a:rPr dirty="0"/>
              <a:t> </a:t>
            </a:r>
          </a:p>
          <a:p>
            <a:pPr defTabSz="457200">
              <a:lnSpc>
                <a:spcPct val="120000"/>
              </a:lnSpc>
              <a:defRPr sz="4000" i="1">
                <a:solidFill>
                  <a:srgbClr val="000000"/>
                </a:solidFill>
                <a:latin typeface="Brandon Grotesque Medium"/>
                <a:ea typeface="Brandon Grotesque Medium"/>
                <a:cs typeface="Brandon Grotesque Medium"/>
                <a:sym typeface="Brandon Grotesque Medium"/>
              </a:defRPr>
            </a:pPr>
            <a:r>
              <a:rPr dirty="0"/>
              <a:t>“Accept one another then, just as Christ accepted you,</a:t>
            </a:r>
          </a:p>
          <a:p>
            <a:pPr defTabSz="457200">
              <a:lnSpc>
                <a:spcPct val="120000"/>
              </a:lnSpc>
              <a:defRPr sz="4000" i="1">
                <a:solidFill>
                  <a:srgbClr val="000000"/>
                </a:solidFill>
                <a:latin typeface="Brandon Grotesque Medium"/>
                <a:ea typeface="Brandon Grotesque Medium"/>
                <a:cs typeface="Brandon Grotesque Medium"/>
                <a:sym typeface="Brandon Grotesque Medium"/>
              </a:defRPr>
            </a:pPr>
            <a:r>
              <a:rPr dirty="0"/>
              <a:t>in order to bring praise to God.”  Romans 15:7</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7" name="“Acceptance is the ability to communicate value, regard, worth, and respect to others. It is the ability to make people feel significant, honored, and esteemed.”…"/>
          <p:cNvSpPr txBox="1">
            <a:spLocks noGrp="1"/>
          </p:cNvSpPr>
          <p:nvPr>
            <p:ph type="title"/>
          </p:nvPr>
        </p:nvSpPr>
        <p:spPr>
          <a:xfrm>
            <a:off x="1063054" y="2571145"/>
            <a:ext cx="22257892" cy="9656550"/>
          </a:xfrm>
          <a:prstGeom prst="rect">
            <a:avLst/>
          </a:prstGeom>
        </p:spPr>
        <p:txBody>
          <a:bodyPr anchor="ctr">
            <a:noAutofit/>
          </a:bodyPr>
          <a:lstStyle/>
          <a:p>
            <a:pPr algn="ctr">
              <a:lnSpc>
                <a:spcPct val="90000"/>
              </a:lnSpc>
              <a:spcBef>
                <a:spcPts val="4500"/>
              </a:spcBef>
              <a:defRPr sz="10000" b="0" spc="0">
                <a:solidFill>
                  <a:srgbClr val="000000"/>
                </a:solidFill>
                <a:latin typeface="Brandon Grotesque Medium"/>
                <a:ea typeface="Brandon Grotesque Medium"/>
                <a:cs typeface="Brandon Grotesque Medium"/>
                <a:sym typeface="Brandon Grotesque Medium"/>
              </a:defRPr>
            </a:pPr>
            <a:r>
              <a:rPr sz="7000" dirty="0"/>
              <a:t>“Acceptance is the ability to communicate </a:t>
            </a:r>
            <a:br>
              <a:rPr lang="en-US" sz="7000" dirty="0"/>
            </a:br>
            <a:r>
              <a:rPr sz="7000" dirty="0"/>
              <a:t>value, regard, worth</a:t>
            </a:r>
            <a:r>
              <a:rPr sz="7000" dirty="0">
                <a:latin typeface="Times New Roman"/>
                <a:ea typeface="Times New Roman"/>
                <a:cs typeface="Times New Roman"/>
                <a:sym typeface="Times New Roman"/>
              </a:rPr>
              <a:t>,</a:t>
            </a:r>
            <a:r>
              <a:rPr sz="7000" dirty="0"/>
              <a:t> and respect to others. </a:t>
            </a:r>
            <a:br>
              <a:rPr lang="en-US" sz="7000" dirty="0"/>
            </a:br>
            <a:br>
              <a:rPr lang="en-US" sz="7000" dirty="0"/>
            </a:br>
            <a:r>
              <a:rPr sz="7000" dirty="0"/>
              <a:t>It is the ability to make people feel significant, </a:t>
            </a:r>
            <a:br>
              <a:rPr lang="en-US" sz="7000" dirty="0"/>
            </a:br>
            <a:r>
              <a:rPr sz="7000" dirty="0"/>
              <a:t>honored, and esteemed.”</a:t>
            </a:r>
          </a:p>
          <a:p>
            <a:pPr algn="ctr">
              <a:lnSpc>
                <a:spcPct val="90000"/>
              </a:lnSpc>
              <a:spcBef>
                <a:spcPts val="4500"/>
              </a:spcBef>
              <a:defRPr sz="10000" b="0" i="1" spc="0">
                <a:solidFill>
                  <a:srgbClr val="000000"/>
                </a:solidFill>
                <a:latin typeface="Brandon Grotesque Regular"/>
                <a:ea typeface="Brandon Grotesque Regular"/>
                <a:cs typeface="Brandon Grotesque Regular"/>
                <a:sym typeface="Brandon Grotesque Regular"/>
              </a:defRPr>
            </a:pPr>
            <a:r>
              <a:rPr sz="5000" dirty="0">
                <a:latin typeface="Brandon Grotesque Light"/>
                <a:ea typeface="Brandon Grotesque Light"/>
                <a:cs typeface="Brandon Grotesque Light"/>
                <a:sym typeface="Brandon Grotesque Light"/>
              </a:rPr>
              <a:t>Duane Elmer</a:t>
            </a:r>
            <a:r>
              <a:rPr sz="5000" dirty="0"/>
              <a:t> </a:t>
            </a:r>
          </a:p>
        </p:txBody>
      </p:sp>
      <p:sp>
        <p:nvSpPr>
          <p:cNvPr id="278"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a:t>
            </a:r>
            <a:r>
              <a:rPr dirty="0"/>
              <a:t> Leaders</a:t>
            </a:r>
            <a:r>
              <a:rPr lang="en-US" dirty="0"/>
              <a:t>hip Character</a:t>
            </a:r>
            <a:endParaRPr dirty="0"/>
          </a:p>
        </p:txBody>
      </p:sp>
      <p:sp>
        <p:nvSpPr>
          <p:cNvPr id="279" name="Dynamic #2: Acceptance"/>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#2: Acceptance</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a:t>
            </a:r>
            <a:r>
              <a:rPr dirty="0"/>
              <a:t> Leaders</a:t>
            </a:r>
            <a:r>
              <a:rPr lang="en-US" dirty="0"/>
              <a:t>hip Character</a:t>
            </a:r>
            <a:endParaRPr dirty="0"/>
          </a:p>
        </p:txBody>
      </p:sp>
      <p:sp>
        <p:nvSpPr>
          <p:cNvPr id="282" name="Dynamic #2: Acceptance"/>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#2: Acceptance</a:t>
            </a:r>
          </a:p>
        </p:txBody>
      </p:sp>
      <p:sp>
        <p:nvSpPr>
          <p:cNvPr id="283" name="Acceptance of others, as defined, does not imply acceptance of their ideas or behavior."/>
          <p:cNvSpPr txBox="1">
            <a:spLocks noGrp="1"/>
          </p:cNvSpPr>
          <p:nvPr>
            <p:ph type="title"/>
          </p:nvPr>
        </p:nvSpPr>
        <p:spPr>
          <a:xfrm>
            <a:off x="886304" y="3961636"/>
            <a:ext cx="22257892" cy="2441537"/>
          </a:xfrm>
          <a:prstGeom prst="rect">
            <a:avLst/>
          </a:prstGeom>
        </p:spPr>
        <p:txBody>
          <a:bodyPr>
            <a:noAutofit/>
          </a:bodyPr>
          <a:lstStyle>
            <a:lvl1pPr>
              <a:lnSpc>
                <a:spcPct val="90000"/>
              </a:lnSpc>
              <a:spcBef>
                <a:spcPts val="4500"/>
              </a:spcBef>
              <a:defRPr sz="7000" b="0" spc="0">
                <a:solidFill>
                  <a:srgbClr val="000000"/>
                </a:solidFill>
                <a:latin typeface="Brandon Grotesque Medium"/>
                <a:ea typeface="Brandon Grotesque Medium"/>
                <a:cs typeface="Brandon Grotesque Medium"/>
                <a:sym typeface="Brandon Grotesque Medium"/>
              </a:defRPr>
            </a:lvl1pPr>
          </a:lstStyle>
          <a:p>
            <a:pPr algn="ctr"/>
            <a:r>
              <a:rPr dirty="0"/>
              <a:t>Acceptance of others, as defined, does not imply</a:t>
            </a:r>
            <a:br>
              <a:rPr lang="en-US" dirty="0"/>
            </a:br>
            <a:r>
              <a:rPr dirty="0"/>
              <a:t> acceptance of their ideas or behavior.</a:t>
            </a:r>
          </a:p>
        </p:txBody>
      </p:sp>
      <p:sp>
        <p:nvSpPr>
          <p:cNvPr id="284" name="Listening attentively to them and accepting them as persons created by God and thus worthy of our regard and respect are critical first steps toward an encounter that is transformative."/>
          <p:cNvSpPr txBox="1"/>
          <p:nvPr/>
        </p:nvSpPr>
        <p:spPr>
          <a:xfrm>
            <a:off x="1063054" y="8085221"/>
            <a:ext cx="22257892" cy="32270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lvl1pPr>
          </a:lstStyle>
          <a:p>
            <a:pPr algn="ctr"/>
            <a:r>
              <a:rPr dirty="0"/>
              <a:t>Listening attentively to them and accepting them as persons created by God and thus worthy of our regard and respect are critical </a:t>
            </a:r>
            <a:r>
              <a:rPr i="1" dirty="0"/>
              <a:t>first steps </a:t>
            </a:r>
            <a:r>
              <a:rPr dirty="0"/>
              <a:t>toward an encounter</a:t>
            </a:r>
            <a:r>
              <a:rPr lang="en-US" dirty="0"/>
              <a:t> </a:t>
            </a:r>
            <a:r>
              <a:rPr dirty="0"/>
              <a:t>that is </a:t>
            </a:r>
            <a:r>
              <a:rPr i="1" dirty="0"/>
              <a:t>transformative</a:t>
            </a:r>
            <a:r>
              <a:rPr dirty="0"/>
              <a:t>.</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6"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 </a:t>
            </a:r>
            <a:r>
              <a:rPr dirty="0"/>
              <a:t>Leaders</a:t>
            </a:r>
            <a:r>
              <a:rPr lang="en-US" dirty="0"/>
              <a:t>hip Character</a:t>
            </a:r>
            <a:endParaRPr dirty="0"/>
          </a:p>
        </p:txBody>
      </p:sp>
      <p:sp>
        <p:nvSpPr>
          <p:cNvPr id="287" name="Dynamic #2: Acceptance"/>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#2: Acceptance</a:t>
            </a:r>
          </a:p>
        </p:txBody>
      </p:sp>
      <p:sp>
        <p:nvSpPr>
          <p:cNvPr id="288" name="“Leadership is known by the personalities it enriches, not by those it dominates or captivates.”…"/>
          <p:cNvSpPr txBox="1">
            <a:spLocks noGrp="1"/>
          </p:cNvSpPr>
          <p:nvPr>
            <p:ph type="title"/>
          </p:nvPr>
        </p:nvSpPr>
        <p:spPr>
          <a:xfrm>
            <a:off x="1063054" y="4114800"/>
            <a:ext cx="22257892" cy="8446821"/>
          </a:xfrm>
          <a:prstGeom prst="rect">
            <a:avLst/>
          </a:prstGeom>
        </p:spPr>
        <p:txBody>
          <a:bodyPr>
            <a:noAutofit/>
          </a:bodyPr>
          <a:lstStyle/>
          <a:p>
            <a:pPr algn="ctr">
              <a:lnSpc>
                <a:spcPct val="90000"/>
              </a:lnSpc>
              <a:spcBef>
                <a:spcPts val="4500"/>
              </a:spcBef>
              <a:defRPr sz="12000" b="0" spc="0">
                <a:solidFill>
                  <a:srgbClr val="000000"/>
                </a:solidFill>
                <a:latin typeface="Brandon Grotesque Medium"/>
                <a:ea typeface="Brandon Grotesque Medium"/>
                <a:cs typeface="Brandon Grotesque Medium"/>
                <a:sym typeface="Brandon Grotesque Medium"/>
              </a:defRPr>
            </a:pPr>
            <a:r>
              <a:rPr sz="7000" dirty="0"/>
              <a:t>“Leadership is known by the personalities it enriches, </a:t>
            </a:r>
            <a:br>
              <a:rPr lang="en-US" sz="7000" dirty="0"/>
            </a:br>
            <a:r>
              <a:rPr sz="7000" dirty="0"/>
              <a:t>not by those it dominates or captivates.”</a:t>
            </a:r>
            <a:r>
              <a:rPr lang="en-US" sz="7000" dirty="0"/>
              <a:t>  </a:t>
            </a:r>
            <a:r>
              <a:rPr sz="5000" dirty="0"/>
              <a:t>Harold Reed </a:t>
            </a:r>
            <a:br>
              <a:rPr lang="en-US" sz="5000" dirty="0"/>
            </a:br>
            <a:br>
              <a:rPr lang="en-US" sz="5000" dirty="0"/>
            </a:br>
            <a:br>
              <a:rPr lang="en-US" sz="5000" dirty="0"/>
            </a:br>
            <a:br>
              <a:rPr lang="en-US" sz="5000" dirty="0"/>
            </a:br>
            <a:br>
              <a:rPr lang="en-US" sz="5000" dirty="0"/>
            </a:br>
            <a:r>
              <a:rPr lang="en-US" sz="7000" dirty="0"/>
              <a:t>“Leading for change is not the same as exercise of power.”</a:t>
            </a:r>
            <a:br>
              <a:rPr lang="en-US" sz="7000" dirty="0"/>
            </a:br>
            <a:r>
              <a:rPr lang="en-US" sz="7000" dirty="0"/>
              <a:t>                                                                  </a:t>
            </a:r>
            <a:r>
              <a:rPr lang="en-US" sz="5000" dirty="0"/>
              <a:t>George McGregor Burns </a:t>
            </a:r>
            <a:endParaRPr sz="5000" dirty="0"/>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Spirituality in Leaders"/>
          <p:cNvSpPr txBox="1"/>
          <p:nvPr/>
        </p:nvSpPr>
        <p:spPr>
          <a:xfrm>
            <a:off x="1049856" y="1"/>
            <a:ext cx="12725965"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 </a:t>
            </a:r>
            <a:r>
              <a:rPr dirty="0"/>
              <a:t>Leaders</a:t>
            </a:r>
            <a:r>
              <a:rPr lang="en-US" dirty="0"/>
              <a:t>hip Character</a:t>
            </a:r>
            <a:endParaRPr dirty="0"/>
          </a:p>
        </p:txBody>
      </p:sp>
      <p:sp>
        <p:nvSpPr>
          <p:cNvPr id="291" name="Dynamic #2: Acceptance"/>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#2: Acceptance</a:t>
            </a:r>
          </a:p>
        </p:txBody>
      </p:sp>
      <p:sp>
        <p:nvSpPr>
          <p:cNvPr id="292" name="All Christians — even those who sometimes make life difficult — are called and gifted for the ministry of Christ."/>
          <p:cNvSpPr txBox="1">
            <a:spLocks noGrp="1"/>
          </p:cNvSpPr>
          <p:nvPr>
            <p:ph type="title"/>
          </p:nvPr>
        </p:nvSpPr>
        <p:spPr>
          <a:xfrm>
            <a:off x="989082" y="4234367"/>
            <a:ext cx="22845488" cy="2682841"/>
          </a:xfrm>
          <a:prstGeom prst="rect">
            <a:avLst/>
          </a:prstGeom>
        </p:spPr>
        <p:txBody>
          <a:bodyPr>
            <a:noAutofit/>
          </a:bodyPr>
          <a:lstStyle>
            <a:lvl1pPr>
              <a:lnSpc>
                <a:spcPct val="90000"/>
              </a:lnSpc>
              <a:spcBef>
                <a:spcPts val="4500"/>
              </a:spcBef>
              <a:defRPr sz="7500" b="0" spc="0">
                <a:solidFill>
                  <a:srgbClr val="000000"/>
                </a:solidFill>
                <a:latin typeface="Brandon Grotesque Medium"/>
                <a:ea typeface="Brandon Grotesque Medium"/>
                <a:cs typeface="Brandon Grotesque Medium"/>
                <a:sym typeface="Brandon Grotesque Medium"/>
              </a:defRPr>
            </a:lvl1pPr>
          </a:lstStyle>
          <a:p>
            <a:pPr algn="ctr"/>
            <a:r>
              <a:rPr sz="7000" dirty="0"/>
              <a:t>All Christians — even those who sometimes make life difficult — are </a:t>
            </a:r>
            <a:r>
              <a:rPr sz="7000" i="1" dirty="0"/>
              <a:t>called</a:t>
            </a:r>
            <a:r>
              <a:rPr sz="7000" dirty="0"/>
              <a:t> and </a:t>
            </a:r>
            <a:r>
              <a:rPr sz="7000" i="1" dirty="0"/>
              <a:t>gifted</a:t>
            </a:r>
            <a:r>
              <a:rPr sz="7000" dirty="0"/>
              <a:t> for the ministry of Christ.</a:t>
            </a:r>
          </a:p>
        </p:txBody>
      </p:sp>
      <p:sp>
        <p:nvSpPr>
          <p:cNvPr id="293" name="They remain our responsibility — demanding keen insight, deep caring, and Spirit-empowered understanding."/>
          <p:cNvSpPr txBox="1"/>
          <p:nvPr/>
        </p:nvSpPr>
        <p:spPr>
          <a:xfrm>
            <a:off x="989082" y="8665506"/>
            <a:ext cx="22845488" cy="2682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algn="l">
              <a:lnSpc>
                <a:spcPct val="90000"/>
              </a:lnSpc>
              <a:spcBef>
                <a:spcPts val="4500"/>
              </a:spcBef>
              <a:defRPr sz="7500">
                <a:solidFill>
                  <a:srgbClr val="000000"/>
                </a:solidFill>
                <a:latin typeface="Brandon Grotesque Medium"/>
                <a:ea typeface="Brandon Grotesque Medium"/>
                <a:cs typeface="Brandon Grotesque Medium"/>
                <a:sym typeface="Brandon Grotesque Medium"/>
              </a:defRPr>
            </a:lvl1pPr>
          </a:lstStyle>
          <a:p>
            <a:pPr algn="ctr"/>
            <a:r>
              <a:rPr sz="7000" dirty="0"/>
              <a:t>They remain our responsibility — demanding keen insight, </a:t>
            </a:r>
            <a:r>
              <a:rPr lang="en-US" sz="7000" dirty="0"/>
              <a:t>     </a:t>
            </a:r>
            <a:r>
              <a:rPr sz="7000" dirty="0"/>
              <a:t>deep caring, and Spirit-empowered understanding. </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5" name="Spirituality in Leaders"/>
          <p:cNvSpPr txBox="1"/>
          <p:nvPr/>
        </p:nvSpPr>
        <p:spPr>
          <a:xfrm>
            <a:off x="5829017" y="1814751"/>
            <a:ext cx="12725966" cy="2260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lnSpcReduction="20000"/>
          </a:bodyPr>
          <a:lstStyle>
            <a:lvl1pPr>
              <a:lnSpc>
                <a:spcPct val="80000"/>
              </a:lnSpc>
              <a:defRPr sz="15000" spc="-300">
                <a:solidFill>
                  <a:schemeClr val="accent1">
                    <a:hueOff val="114395"/>
                    <a:lumOff val="-24975"/>
                  </a:schemeClr>
                </a:solidFill>
                <a:latin typeface="Beyond Infinity"/>
                <a:ea typeface="Beyond Infinity"/>
                <a:cs typeface="Beyond Infinity"/>
                <a:sym typeface="Beyond Infinity"/>
              </a:defRPr>
            </a:lvl1pPr>
          </a:lstStyle>
          <a:p>
            <a:r>
              <a:rPr lang="en-US" sz="11600" dirty="0"/>
              <a:t>Nurturing</a:t>
            </a:r>
            <a:r>
              <a:rPr sz="11600" dirty="0"/>
              <a:t> Leaders</a:t>
            </a:r>
            <a:r>
              <a:rPr lang="en-US" sz="11600" dirty="0"/>
              <a:t>hip Character</a:t>
            </a:r>
            <a:endParaRPr sz="11600" dirty="0"/>
          </a:p>
        </p:txBody>
      </p:sp>
      <p:sp>
        <p:nvSpPr>
          <p:cNvPr id="296" name="Dynamic #3: Presence"/>
          <p:cNvSpPr txBox="1"/>
          <p:nvPr/>
        </p:nvSpPr>
        <p:spPr>
          <a:xfrm>
            <a:off x="4255503" y="5791544"/>
            <a:ext cx="15872994" cy="2132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nSpc>
                <a:spcPct val="90000"/>
              </a:lnSpc>
              <a:spcBef>
                <a:spcPts val="4500"/>
              </a:spcBef>
              <a:defRPr sz="11000" i="1">
                <a:solidFill>
                  <a:srgbClr val="000000"/>
                </a:solidFill>
                <a:latin typeface="Brandon Grotesque Bold"/>
                <a:ea typeface="Brandon Grotesque Bold"/>
                <a:cs typeface="Brandon Grotesque Bold"/>
                <a:sym typeface="Brandon Grotesque Bold"/>
              </a:defRPr>
            </a:lvl1pPr>
          </a:lstStyle>
          <a:p>
            <a:r>
              <a:t>Dynamic #3: Presence</a:t>
            </a:r>
          </a:p>
        </p:txBody>
      </p:sp>
      <p:sp>
        <p:nvSpPr>
          <p:cNvPr id="297" name="is expressed in the Theological Dynamics of Hospitality, Acceptance, and Presence."/>
          <p:cNvSpPr txBox="1"/>
          <p:nvPr/>
        </p:nvSpPr>
        <p:spPr>
          <a:xfrm>
            <a:off x="6309885" y="3919469"/>
            <a:ext cx="12172396" cy="1854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2500" lnSpcReduction="20000"/>
          </a:bodyPr>
          <a:lstStyle/>
          <a:p>
            <a:pPr defTabSz="2365188">
              <a:defRPr sz="4850">
                <a:latin typeface="Brandon Grotesque Regular"/>
                <a:ea typeface="Brandon Grotesque Regular"/>
                <a:cs typeface="Brandon Grotesque Regular"/>
                <a:sym typeface="Brandon Grotesque Regular"/>
              </a:defRPr>
            </a:pPr>
            <a:r>
              <a:rPr lang="en-US" dirty="0"/>
              <a:t>through</a:t>
            </a:r>
            <a:r>
              <a:rPr dirty="0"/>
              <a:t> the Theological Dynamics </a:t>
            </a:r>
            <a:r>
              <a:rPr lang="en-US" dirty="0"/>
              <a:t>and Disciplines </a:t>
            </a:r>
            <a:r>
              <a:rPr dirty="0"/>
              <a:t>of Hospitality, Acceptance, and Presence.</a:t>
            </a:r>
          </a:p>
        </p:txBody>
      </p:sp>
      <p:sp>
        <p:nvSpPr>
          <p:cNvPr id="298" name="“… but what the leader brings in his/her presence. And the presence he/she needs is a non-anxious presence.”…"/>
          <p:cNvSpPr txBox="1"/>
          <p:nvPr/>
        </p:nvSpPr>
        <p:spPr>
          <a:xfrm>
            <a:off x="6473152" y="7672456"/>
            <a:ext cx="11650604" cy="49011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ct val="90000"/>
              </a:lnSpc>
              <a:spcBef>
                <a:spcPts val="4500"/>
              </a:spcBef>
              <a:defRPr sz="6000">
                <a:solidFill>
                  <a:srgbClr val="000000"/>
                </a:solidFill>
                <a:latin typeface="Brandon Grotesque Medium"/>
                <a:ea typeface="Brandon Grotesque Medium"/>
                <a:cs typeface="Brandon Grotesque Medium"/>
                <a:sym typeface="Brandon Grotesque Medium"/>
              </a:defRPr>
            </a:pPr>
            <a:r>
              <a:rPr dirty="0"/>
              <a:t>“… but what the leader brings in his/her presence. And the presence he/she needs is a non-anxious presence.”</a:t>
            </a:r>
          </a:p>
          <a:p>
            <a:pPr defTabSz="457200">
              <a:lnSpc>
                <a:spcPct val="120000"/>
              </a:lnSpc>
              <a:defRPr sz="5000">
                <a:solidFill>
                  <a:srgbClr val="000000"/>
                </a:solidFill>
                <a:latin typeface="Brandon Grotesque Bold"/>
                <a:ea typeface="Brandon Grotesque Bold"/>
                <a:cs typeface="Brandon Grotesque Bold"/>
                <a:sym typeface="Brandon Grotesque Bold"/>
              </a:defRPr>
            </a:pPr>
            <a:r>
              <a:rPr sz="3000" i="1" dirty="0">
                <a:latin typeface="Brandon Grotesque Light"/>
                <a:ea typeface="Brandon Grotesque Light"/>
                <a:cs typeface="Brandon Grotesque Light"/>
                <a:sym typeface="Brandon Grotesque Light"/>
              </a:rPr>
              <a:t>Edwin Friedman </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0" name="Spirituality in Leaders"/>
          <p:cNvSpPr txBox="1"/>
          <p:nvPr/>
        </p:nvSpPr>
        <p:spPr>
          <a:xfrm>
            <a:off x="1049856" y="-39142"/>
            <a:ext cx="12725965" cy="1939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Nurturing </a:t>
            </a:r>
            <a:r>
              <a:rPr dirty="0"/>
              <a:t>Leaders</a:t>
            </a:r>
            <a:r>
              <a:rPr lang="en-US" dirty="0"/>
              <a:t>hip Character</a:t>
            </a:r>
            <a:endParaRPr dirty="0"/>
          </a:p>
        </p:txBody>
      </p:sp>
      <p:sp>
        <p:nvSpPr>
          <p:cNvPr id="301" name="Dynamic #3: Presence"/>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Dynamic #3: Presence</a:t>
            </a:r>
          </a:p>
        </p:txBody>
      </p:sp>
      <p:sp>
        <p:nvSpPr>
          <p:cNvPr id="302" name="“Caring deeply” demands that we listen intently, speak directly and caringly, and ask questions for the other person’s sake and not for our own."/>
          <p:cNvSpPr txBox="1">
            <a:spLocks noGrp="1"/>
          </p:cNvSpPr>
          <p:nvPr>
            <p:ph type="title"/>
          </p:nvPr>
        </p:nvSpPr>
        <p:spPr>
          <a:xfrm>
            <a:off x="1063054" y="4033446"/>
            <a:ext cx="22257892" cy="3587392"/>
          </a:xfrm>
          <a:prstGeom prst="rect">
            <a:avLst/>
          </a:prstGeom>
        </p:spPr>
        <p:txBody>
          <a:bodyPr>
            <a:noAutofit/>
          </a:bodyPr>
          <a:lstStyle/>
          <a:p>
            <a:pPr algn="ctr">
              <a:lnSpc>
                <a:spcPct val="90000"/>
              </a:lnSpc>
              <a:spcBef>
                <a:spcPts val="4500"/>
              </a:spcBef>
              <a:defRPr sz="7000" b="0" spc="0">
                <a:solidFill>
                  <a:srgbClr val="000000"/>
                </a:solidFill>
                <a:latin typeface="Brandon Grotesque Medium"/>
                <a:ea typeface="Brandon Grotesque Medium"/>
                <a:cs typeface="Brandon Grotesque Medium"/>
                <a:sym typeface="Brandon Grotesque Medium"/>
              </a:defRPr>
            </a:pPr>
            <a:r>
              <a:rPr dirty="0"/>
              <a:t>“Caring deeply” demands that we</a:t>
            </a:r>
            <a:br>
              <a:rPr lang="en-US" dirty="0"/>
            </a:br>
            <a:r>
              <a:rPr dirty="0"/>
              <a:t> </a:t>
            </a:r>
            <a:r>
              <a:rPr i="1" dirty="0"/>
              <a:t>listen intently</a:t>
            </a:r>
            <a:r>
              <a:rPr dirty="0"/>
              <a:t>, </a:t>
            </a:r>
            <a:br>
              <a:rPr lang="en-US" dirty="0"/>
            </a:br>
            <a:r>
              <a:rPr i="1" dirty="0"/>
              <a:t>speak directly and caringly</a:t>
            </a:r>
            <a:r>
              <a:rPr dirty="0"/>
              <a:t>, </a:t>
            </a:r>
            <a:br>
              <a:rPr lang="en-US" dirty="0"/>
            </a:br>
            <a:r>
              <a:rPr i="1" dirty="0"/>
              <a:t>ask questions </a:t>
            </a:r>
            <a:r>
              <a:rPr dirty="0"/>
              <a:t>for the </a:t>
            </a:r>
            <a:r>
              <a:rPr i="1" dirty="0">
                <a:latin typeface="Brandon Grotesque Regular"/>
                <a:ea typeface="Brandon Grotesque Regular"/>
                <a:cs typeface="Brandon Grotesque Regular"/>
                <a:sym typeface="Brandon Grotesque Regular"/>
              </a:rPr>
              <a:t>other </a:t>
            </a:r>
            <a:r>
              <a:rPr dirty="0"/>
              <a:t>person’s sake</a:t>
            </a:r>
            <a:r>
              <a:rPr lang="en-US" dirty="0"/>
              <a:t>,</a:t>
            </a:r>
            <a:r>
              <a:rPr dirty="0"/>
              <a:t> </a:t>
            </a:r>
            <a:br>
              <a:rPr lang="en-US" dirty="0"/>
            </a:br>
            <a:r>
              <a:rPr dirty="0"/>
              <a:t>and not for our own. </a:t>
            </a:r>
          </a:p>
        </p:txBody>
      </p:sp>
      <p:sp>
        <p:nvSpPr>
          <p:cNvPr id="303" name="The people with whom leaders live and work … more often need from their leaders their presence."/>
          <p:cNvSpPr txBox="1"/>
          <p:nvPr/>
        </p:nvSpPr>
        <p:spPr>
          <a:xfrm>
            <a:off x="1063054" y="10198154"/>
            <a:ext cx="22257892" cy="3311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ct val="90000"/>
              </a:lnSpc>
              <a:spcBef>
                <a:spcPts val="4500"/>
              </a:spcBef>
              <a:defRPr sz="7000">
                <a:solidFill>
                  <a:srgbClr val="000000"/>
                </a:solidFill>
                <a:latin typeface="Brandon Grotesque Medium"/>
                <a:ea typeface="Brandon Grotesque Medium"/>
                <a:cs typeface="Brandon Grotesque Medium"/>
                <a:sym typeface="Brandon Grotesque Medium"/>
              </a:defRPr>
            </a:pPr>
            <a:r>
              <a:rPr dirty="0"/>
              <a:t>The people with whom leaders live and work … more often </a:t>
            </a:r>
            <a:r>
              <a:rPr lang="en-US" dirty="0"/>
              <a:t>  </a:t>
            </a:r>
            <a:r>
              <a:rPr dirty="0"/>
              <a:t>need from their leaders</a:t>
            </a:r>
            <a:r>
              <a:rPr lang="en-US" dirty="0"/>
              <a:t> </a:t>
            </a:r>
            <a:r>
              <a:rPr dirty="0"/>
              <a:t>their </a:t>
            </a:r>
            <a:r>
              <a:rPr i="1" dirty="0">
                <a:latin typeface="Brandon Grotesque Regular"/>
                <a:ea typeface="Brandon Grotesque Regular"/>
                <a:cs typeface="Brandon Grotesque Regular"/>
                <a:sym typeface="Brandon Grotesque Regular"/>
              </a:rPr>
              <a:t>presence</a:t>
            </a:r>
            <a:r>
              <a:rPr dirty="0">
                <a:latin typeface="Times New Roman"/>
                <a:ea typeface="Times New Roman"/>
                <a:cs typeface="Times New Roman"/>
                <a:sym typeface="Times New Roman"/>
              </a:rPr>
              <a:t>.</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5" name="Insights on Christian spirituality and leadership"/>
          <p:cNvSpPr txBox="1"/>
          <p:nvPr/>
        </p:nvSpPr>
        <p:spPr>
          <a:xfrm>
            <a:off x="1026955" y="13989"/>
            <a:ext cx="18262007"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625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dirty="0"/>
              <a:t>Insights on Christian spirituality and leadership</a:t>
            </a:r>
          </a:p>
        </p:txBody>
      </p:sp>
      <p:sp>
        <p:nvSpPr>
          <p:cNvPr id="306"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307" name="Good and godly people often see things differently from the leader."/>
          <p:cNvSpPr txBox="1">
            <a:spLocks noGrp="1"/>
          </p:cNvSpPr>
          <p:nvPr>
            <p:ph type="title"/>
          </p:nvPr>
        </p:nvSpPr>
        <p:spPr>
          <a:xfrm>
            <a:off x="1063054" y="3724480"/>
            <a:ext cx="22257892" cy="1385557"/>
          </a:xfrm>
          <a:prstGeom prst="rect">
            <a:avLst/>
          </a:prstGeom>
        </p:spPr>
        <p:txBody>
          <a:bodyPr>
            <a:noAutofit/>
          </a:bodyPr>
          <a:lstStyle>
            <a:lvl1pPr marL="1111250" indent="-1111250">
              <a:spcBef>
                <a:spcPts val="4500"/>
              </a:spcBef>
              <a:buSzPct val="100000"/>
              <a:buAutoNum type="arabicPeriod"/>
              <a:defRPr sz="6000" b="0" spc="0">
                <a:solidFill>
                  <a:srgbClr val="000000"/>
                </a:solidFill>
                <a:latin typeface="Brandon Grotesque Medium"/>
                <a:ea typeface="Brandon Grotesque Medium"/>
                <a:cs typeface="Brandon Grotesque Medium"/>
                <a:sym typeface="Brandon Grotesque Medium"/>
              </a:defRPr>
            </a:lvl1pPr>
          </a:lstStyle>
          <a:p>
            <a:r>
              <a:rPr sz="7000" dirty="0"/>
              <a:t>Good people often see things differently from the leader.</a:t>
            </a:r>
          </a:p>
        </p:txBody>
      </p:sp>
      <p:sp>
        <p:nvSpPr>
          <p:cNvPr id="308" name="Many issues over which we experience conflict are based culturally, ethnically, or in the family, and are not violations of scripture."/>
          <p:cNvSpPr txBox="1"/>
          <p:nvPr/>
        </p:nvSpPr>
        <p:spPr>
          <a:xfrm>
            <a:off x="1063054" y="6263373"/>
            <a:ext cx="22257892" cy="2342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1111250" indent="-1111250" algn="l">
              <a:lnSpc>
                <a:spcPct val="80000"/>
              </a:lnSpc>
              <a:spcBef>
                <a:spcPts val="4500"/>
              </a:spcBef>
              <a:buSzPct val="100000"/>
              <a:buAutoNum type="arabicPeriod" startAt="2"/>
              <a:defRPr sz="6000">
                <a:solidFill>
                  <a:srgbClr val="000000"/>
                </a:solidFill>
                <a:latin typeface="Brandon Grotesque Medium"/>
                <a:ea typeface="Brandon Grotesque Medium"/>
                <a:cs typeface="Brandon Grotesque Medium"/>
                <a:sym typeface="Brandon Grotesque Medium"/>
              </a:defRPr>
            </a:lvl1pPr>
          </a:lstStyle>
          <a:p>
            <a:r>
              <a:rPr sz="7000" dirty="0"/>
              <a:t>Many issues over which we experience conflict are based culturally, ethnically, or in the family, and are not violations of scripture.</a:t>
            </a:r>
          </a:p>
        </p:txBody>
      </p:sp>
      <p:sp>
        <p:nvSpPr>
          <p:cNvPr id="309" name="Differences that divide us have the potential to alienate members of the body of Christ and to negatively impact the work of God in our communities."/>
          <p:cNvSpPr txBox="1"/>
          <p:nvPr/>
        </p:nvSpPr>
        <p:spPr>
          <a:xfrm>
            <a:off x="1063054" y="9962147"/>
            <a:ext cx="22257892" cy="2983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1111250" indent="-1111250" algn="l">
              <a:lnSpc>
                <a:spcPct val="80000"/>
              </a:lnSpc>
              <a:spcBef>
                <a:spcPts val="4500"/>
              </a:spcBef>
              <a:buSzPct val="100000"/>
              <a:buAutoNum type="arabicPeriod" startAt="3"/>
              <a:defRPr sz="6000">
                <a:solidFill>
                  <a:srgbClr val="000000"/>
                </a:solidFill>
                <a:latin typeface="Brandon Grotesque Medium"/>
                <a:ea typeface="Brandon Grotesque Medium"/>
                <a:cs typeface="Brandon Grotesque Medium"/>
                <a:sym typeface="Brandon Grotesque Medium"/>
              </a:defRPr>
            </a:lvl1pPr>
          </a:lstStyle>
          <a:p>
            <a:r>
              <a:rPr sz="7000" dirty="0"/>
              <a:t>Differences that divide us have the potential to alienate members of the body of Christ and to negatively impact the work of God in our communities.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Leadership Character"/>
          <p:cNvSpPr txBox="1"/>
          <p:nvPr/>
        </p:nvSpPr>
        <p:spPr>
          <a:xfrm>
            <a:off x="1049856" y="53263"/>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 Character</a:t>
            </a:r>
          </a:p>
        </p:txBody>
      </p:sp>
      <p:sp>
        <p:nvSpPr>
          <p:cNvPr id="186" name="Mentoring and Modeling Leadership Character"/>
          <p:cNvSpPr txBox="1"/>
          <p:nvPr/>
        </p:nvSpPr>
        <p:spPr>
          <a:xfrm>
            <a:off x="800086" y="1507555"/>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 </a:t>
            </a:r>
            <a:r>
              <a:rPr lang="en-US" dirty="0"/>
              <a:t>"</a:t>
            </a:r>
            <a:r>
              <a:rPr dirty="0"/>
              <a:t>Leadership Character</a:t>
            </a:r>
            <a:r>
              <a:rPr lang="en-US" dirty="0"/>
              <a:t>” Defined</a:t>
            </a:r>
            <a:endParaRPr dirty="0"/>
          </a:p>
        </p:txBody>
      </p:sp>
      <p:sp>
        <p:nvSpPr>
          <p:cNvPr id="187" name="Character springs from the core values by which we build our lives."/>
          <p:cNvSpPr txBox="1">
            <a:spLocks noGrp="1"/>
          </p:cNvSpPr>
          <p:nvPr>
            <p:ph type="body" sz="quarter" idx="1"/>
          </p:nvPr>
        </p:nvSpPr>
        <p:spPr>
          <a:xfrm>
            <a:off x="3029077" y="3592809"/>
            <a:ext cx="18325846" cy="1989844"/>
          </a:xfrm>
          <a:prstGeom prst="rect">
            <a:avLst/>
          </a:prstGeom>
        </p:spPr>
        <p:txBody>
          <a:bodyPr>
            <a:noAutofit/>
          </a:bodyPr>
          <a:lstStyle>
            <a:lvl1pPr marL="638923" indent="-469900" algn="ctr">
              <a:spcBef>
                <a:spcPts val="0"/>
              </a:spcBef>
              <a:buSzTx/>
              <a:buNone/>
              <a:defRPr sz="8000" spc="-159"/>
            </a:lvl1pPr>
          </a:lstStyle>
          <a:p>
            <a:r>
              <a:rPr lang="en-US" sz="7000" dirty="0"/>
              <a:t>What is ”Leadership Character”?</a:t>
            </a:r>
            <a:endParaRPr sz="7000" dirty="0"/>
          </a:p>
        </p:txBody>
      </p:sp>
      <p:sp>
        <p:nvSpPr>
          <p:cNvPr id="188" name="“LEADERSHIP CHARACTER refers to the qualities or values that shape the leader’s motivations, responses, and moral actions in the home, on the job, and in cultural and faith communities, especially as expressed through communication, relationships, decisi"/>
          <p:cNvSpPr txBox="1"/>
          <p:nvPr/>
        </p:nvSpPr>
        <p:spPr>
          <a:xfrm>
            <a:off x="800086" y="5309972"/>
            <a:ext cx="22783828" cy="5829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r>
              <a:rPr dirty="0"/>
              <a:t>“</a:t>
            </a:r>
            <a:r>
              <a:rPr i="1" dirty="0">
                <a:solidFill>
                  <a:srgbClr val="314790"/>
                </a:solidFill>
                <a:latin typeface="Brandon Grotesque Bold"/>
                <a:ea typeface="Brandon Grotesque Bold"/>
                <a:cs typeface="Brandon Grotesque Bold"/>
                <a:sym typeface="Brandon Grotesque Bold"/>
              </a:rPr>
              <a:t>LEADERSHIP CHARACTER</a:t>
            </a:r>
            <a:r>
              <a:rPr dirty="0"/>
              <a:t> refers to the qualities or values </a:t>
            </a:r>
            <a:endParaRPr lang="en-US" dirty="0"/>
          </a:p>
          <a:p>
            <a:pPr>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r>
              <a:rPr dirty="0"/>
              <a:t>that shape the leader’s motivations, responses, and moral actions </a:t>
            </a:r>
            <a:endParaRPr lang="en-US" dirty="0"/>
          </a:p>
          <a:p>
            <a:pPr>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r>
              <a:rPr dirty="0"/>
              <a:t>in the home, on the job, and in cultural and faith communities, </a:t>
            </a:r>
            <a:endParaRPr lang="en-US" dirty="0"/>
          </a:p>
          <a:p>
            <a:pPr>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r>
              <a:rPr dirty="0"/>
              <a:t>especially as expressed through communication, relationships, decision-making, and development of trust.”</a:t>
            </a:r>
          </a:p>
          <a:p>
            <a:pPr marL="638923" indent="-469900">
              <a:lnSpc>
                <a:spcPct val="90000"/>
              </a:lnSpc>
              <a:defRPr sz="5000" i="1" spc="-100">
                <a:solidFill>
                  <a:srgbClr val="000000"/>
                </a:solidFill>
                <a:latin typeface="Brandon Grotesque Light"/>
                <a:ea typeface="Brandon Grotesque Light"/>
                <a:cs typeface="Brandon Grotesque Light"/>
                <a:sym typeface="Brandon Grotesque Light"/>
              </a:defRPr>
            </a:pPr>
            <a:r>
              <a:rPr dirty="0"/>
              <a:t>E. Lebron Fairbanks (2021)</a:t>
            </a:r>
          </a:p>
          <a:p>
            <a:pPr algn="l">
              <a:lnSpc>
                <a:spcPct val="90000"/>
              </a:lnSpc>
              <a:spcBef>
                <a:spcPts val="4500"/>
              </a:spcBef>
              <a:defRPr sz="6000">
                <a:solidFill>
                  <a:srgbClr val="000000"/>
                </a:solidFill>
                <a:latin typeface="Brandon Grotesque Regular"/>
                <a:ea typeface="Brandon Grotesque Regular"/>
                <a:cs typeface="Brandon Grotesque Regular"/>
                <a:sym typeface="Brandon Grotesque Regular"/>
              </a:defRPr>
            </a:pPr>
            <a:r>
              <a:rPr dirty="0"/>
              <a:t> </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 name="Insights on Christian spirituality and leadership"/>
          <p:cNvSpPr txBox="1"/>
          <p:nvPr/>
        </p:nvSpPr>
        <p:spPr>
          <a:xfrm>
            <a:off x="1049856" y="1"/>
            <a:ext cx="20482789"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dirty="0"/>
              <a:t>Insights on Christian spirituality and leadership</a:t>
            </a:r>
          </a:p>
        </p:txBody>
      </p:sp>
      <p:sp>
        <p:nvSpPr>
          <p:cNvPr id="312"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313" name="Caring for others who differ with us is to love, respect, and honor them, as God loves them."/>
          <p:cNvSpPr txBox="1">
            <a:spLocks noGrp="1"/>
          </p:cNvSpPr>
          <p:nvPr>
            <p:ph type="title"/>
          </p:nvPr>
        </p:nvSpPr>
        <p:spPr>
          <a:xfrm>
            <a:off x="1063054" y="4018548"/>
            <a:ext cx="22257892" cy="2639416"/>
          </a:xfrm>
          <a:prstGeom prst="rect">
            <a:avLst/>
          </a:prstGeom>
        </p:spPr>
        <p:txBody>
          <a:bodyPr>
            <a:noAutofit/>
          </a:bodyPr>
          <a:lstStyle>
            <a:lvl1pPr marL="1111250" indent="-1111250">
              <a:spcBef>
                <a:spcPts val="4500"/>
              </a:spcBef>
              <a:buSzPct val="100000"/>
              <a:buAutoNum type="arabicPeriod" startAt="4"/>
              <a:defRPr sz="6000" b="0" spc="0">
                <a:solidFill>
                  <a:srgbClr val="000000"/>
                </a:solidFill>
                <a:latin typeface="Brandon Grotesque Medium"/>
                <a:ea typeface="Brandon Grotesque Medium"/>
                <a:cs typeface="Brandon Grotesque Medium"/>
                <a:sym typeface="Brandon Grotesque Medium"/>
              </a:defRPr>
            </a:lvl1pPr>
          </a:lstStyle>
          <a:p>
            <a:r>
              <a:rPr sz="7000" dirty="0"/>
              <a:t>Caring for others who differ with us is to love, respect, and honor them, as God loves them. </a:t>
            </a:r>
          </a:p>
        </p:txBody>
      </p:sp>
      <p:sp>
        <p:nvSpPr>
          <p:cNvPr id="314" name="Acceptance of others implies that we can learn from them."/>
          <p:cNvSpPr txBox="1"/>
          <p:nvPr/>
        </p:nvSpPr>
        <p:spPr>
          <a:xfrm>
            <a:off x="1063054" y="7555832"/>
            <a:ext cx="22759472" cy="324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1111250" indent="-1111250" algn="l">
              <a:lnSpc>
                <a:spcPct val="80000"/>
              </a:lnSpc>
              <a:spcBef>
                <a:spcPts val="4500"/>
              </a:spcBef>
              <a:buSzPct val="100000"/>
              <a:buAutoNum type="arabicPeriod" startAt="5"/>
              <a:defRPr sz="6000">
                <a:solidFill>
                  <a:srgbClr val="000000"/>
                </a:solidFill>
                <a:latin typeface="Brandon Grotesque Medium"/>
                <a:ea typeface="Brandon Grotesque Medium"/>
                <a:cs typeface="Brandon Grotesque Medium"/>
                <a:sym typeface="Brandon Grotesque Medium"/>
              </a:defRPr>
            </a:lvl1pPr>
          </a:lstStyle>
          <a:p>
            <a:r>
              <a:rPr sz="7000" dirty="0"/>
              <a:t>Acceptance of others implies that we can learn from them. </a:t>
            </a:r>
          </a:p>
        </p:txBody>
      </p:sp>
      <p:sp>
        <p:nvSpPr>
          <p:cNvPr id="315" name="We must find ways to communicate acceptance to those who are not yet Christ-followers."/>
          <p:cNvSpPr txBox="1"/>
          <p:nvPr/>
        </p:nvSpPr>
        <p:spPr>
          <a:xfrm>
            <a:off x="1063054" y="10395284"/>
            <a:ext cx="22257892" cy="25025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1111250" indent="-1111250" algn="l">
              <a:lnSpc>
                <a:spcPct val="80000"/>
              </a:lnSpc>
              <a:spcBef>
                <a:spcPts val="4500"/>
              </a:spcBef>
              <a:buSzPct val="100000"/>
              <a:buAutoNum type="arabicPeriod" startAt="6"/>
              <a:defRPr sz="6000">
                <a:solidFill>
                  <a:srgbClr val="000000"/>
                </a:solidFill>
                <a:latin typeface="Brandon Grotesque Medium"/>
                <a:ea typeface="Brandon Grotesque Medium"/>
                <a:cs typeface="Brandon Grotesque Medium"/>
                <a:sym typeface="Brandon Grotesque Medium"/>
              </a:defRPr>
            </a:lvl1pPr>
          </a:lstStyle>
          <a:p>
            <a:r>
              <a:rPr sz="7000" dirty="0"/>
              <a:t>We must find ways to communicate acceptance to those who are not yet Christ-followers.</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The theological dynamics of hospitality, acceptance, and presence are significant means to the end of mentoring and modeling leadership character in the lives of those we lead."/>
          <p:cNvSpPr txBox="1">
            <a:spLocks noGrp="1"/>
          </p:cNvSpPr>
          <p:nvPr>
            <p:ph type="body" sz="half" idx="1"/>
          </p:nvPr>
        </p:nvSpPr>
        <p:spPr>
          <a:xfrm>
            <a:off x="13191833" y="1609508"/>
            <a:ext cx="8871179" cy="10496984"/>
          </a:xfrm>
          <a:prstGeom prst="rect">
            <a:avLst/>
          </a:prstGeom>
        </p:spPr>
        <p:txBody>
          <a:bodyPr anchor="ctr">
            <a:noAutofit/>
          </a:bodyPr>
          <a:lstStyle>
            <a:lvl1pPr marL="0" indent="0" defTabSz="457200">
              <a:lnSpc>
                <a:spcPct val="120000"/>
              </a:lnSpc>
              <a:spcBef>
                <a:spcPts val="0"/>
              </a:spcBef>
              <a:buSzTx/>
              <a:buNone/>
              <a:defRPr sz="6000">
                <a:solidFill>
                  <a:srgbClr val="112357"/>
                </a:solidFill>
                <a:latin typeface="Brandon Grotesque Bold"/>
                <a:ea typeface="Brandon Grotesque Bold"/>
                <a:cs typeface="Brandon Grotesque Bold"/>
                <a:sym typeface="Brandon Grotesque Bold"/>
              </a:defRPr>
            </a:lvl1pPr>
          </a:lstStyle>
          <a:p>
            <a:r>
              <a:rPr dirty="0"/>
              <a:t>The theological dynamics of hospitality, acceptance, and presence are significant means to the end of mentoring and modeling leadership character in the lives of those we lead. </a:t>
            </a:r>
          </a:p>
        </p:txBody>
      </p:sp>
      <p:pic>
        <p:nvPicPr>
          <p:cNvPr id="318" name="Image" descr="Image"/>
          <p:cNvPicPr>
            <a:picLocks noChangeAspect="1"/>
          </p:cNvPicPr>
          <p:nvPr/>
        </p:nvPicPr>
        <p:blipFill>
          <a:blip r:embed="rId2"/>
          <a:stretch>
            <a:fillRect/>
          </a:stretch>
        </p:blipFill>
        <p:spPr>
          <a:xfrm flipH="1">
            <a:off x="5767" y="-2278002"/>
            <a:ext cx="12223079" cy="16404658"/>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0" name="7 Questions  Personal Christian Character Development"/>
          <p:cNvSpPr txBox="1"/>
          <p:nvPr/>
        </p:nvSpPr>
        <p:spPr>
          <a:xfrm>
            <a:off x="1049856" y="1"/>
            <a:ext cx="22960518"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7500" lnSpcReduction="20000"/>
          </a:bodyPr>
          <a:lstStyle>
            <a:lvl1pPr algn="l" defTabSz="726440">
              <a:defRPr sz="8800">
                <a:solidFill>
                  <a:srgbClr val="79A0C1"/>
                </a:solidFill>
                <a:latin typeface="Beyond Infinity"/>
                <a:ea typeface="Beyond Infinity"/>
                <a:cs typeface="Beyond Infinity"/>
                <a:sym typeface="Beyond Infinity"/>
              </a:defRPr>
            </a:lvl1pPr>
          </a:lstStyle>
          <a:p>
            <a:r>
              <a:rPr dirty="0"/>
              <a:t>7 Questions</a:t>
            </a:r>
            <a:r>
              <a:rPr lang="en-US" dirty="0"/>
              <a:t> regarding</a:t>
            </a:r>
            <a:r>
              <a:rPr dirty="0"/>
              <a:t> Christian Character Development</a:t>
            </a:r>
          </a:p>
        </p:txBody>
      </p:sp>
      <p:sp>
        <p:nvSpPr>
          <p:cNvPr id="321"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322" name="Will this action strengthen me spiritually?"/>
          <p:cNvSpPr txBox="1">
            <a:spLocks noGrp="1"/>
          </p:cNvSpPr>
          <p:nvPr>
            <p:ph type="title"/>
          </p:nvPr>
        </p:nvSpPr>
        <p:spPr>
          <a:xfrm>
            <a:off x="1063054" y="3041477"/>
            <a:ext cx="22257892" cy="1318510"/>
          </a:xfrm>
          <a:prstGeom prst="rect">
            <a:avLst/>
          </a:prstGeom>
        </p:spPr>
        <p:txBody>
          <a:bodyPr>
            <a:noAutofit/>
          </a:bodyPr>
          <a:lstStyle>
            <a:lvl1pPr marL="926041" indent="-926041">
              <a:lnSpc>
                <a:spcPct val="60000"/>
              </a:lnSpc>
              <a:spcBef>
                <a:spcPts val="4500"/>
              </a:spcBef>
              <a:buSzPct val="100000"/>
              <a:buAutoNum type="arabicPeriod"/>
              <a:defRPr sz="6000" b="0" i="1" spc="0">
                <a:solidFill>
                  <a:srgbClr val="000000"/>
                </a:solidFill>
                <a:latin typeface="Brandon Grotesque Regular"/>
                <a:ea typeface="Brandon Grotesque Regular"/>
                <a:cs typeface="Brandon Grotesque Regular"/>
                <a:sym typeface="Brandon Grotesque Regular"/>
              </a:defRPr>
            </a:lvl1pPr>
          </a:lstStyle>
          <a:p>
            <a:r>
              <a:rPr dirty="0"/>
              <a:t>Will this action strengthen me spiritually?</a:t>
            </a:r>
          </a:p>
        </p:txBody>
      </p:sp>
      <p:sp>
        <p:nvSpPr>
          <p:cNvPr id="323" name="Would I want my child, my spouse, or my best friend to copy this action  of mine?"/>
          <p:cNvSpPr txBox="1"/>
          <p:nvPr/>
        </p:nvSpPr>
        <p:spPr>
          <a:xfrm>
            <a:off x="1063054" y="4312578"/>
            <a:ext cx="22257892" cy="1921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2"/>
              <a:defRPr sz="6000" i="1">
                <a:solidFill>
                  <a:srgbClr val="000000"/>
                </a:solidFill>
                <a:latin typeface="Brandon Grotesque Regular"/>
                <a:ea typeface="Brandon Grotesque Regular"/>
                <a:cs typeface="Brandon Grotesque Regular"/>
                <a:sym typeface="Brandon Grotesque Regular"/>
              </a:defRPr>
            </a:lvl1pPr>
          </a:lstStyle>
          <a:p>
            <a:r>
              <a:t>Would I want my child, my spouse, or my best friend to copy this action  of mine?</a:t>
            </a:r>
          </a:p>
        </p:txBody>
      </p:sp>
      <p:sp>
        <p:nvSpPr>
          <p:cNvPr id="324" name="Does this action violate a biblical principle?"/>
          <p:cNvSpPr txBox="1"/>
          <p:nvPr/>
        </p:nvSpPr>
        <p:spPr>
          <a:xfrm>
            <a:off x="1063054" y="6043437"/>
            <a:ext cx="22257892" cy="1318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3"/>
              <a:defRPr sz="6000" i="1">
                <a:solidFill>
                  <a:srgbClr val="000000"/>
                </a:solidFill>
                <a:latin typeface="Brandon Grotesque Regular"/>
                <a:ea typeface="Brandon Grotesque Regular"/>
                <a:cs typeface="Brandon Grotesque Regular"/>
                <a:sym typeface="Brandon Grotesque Regular"/>
              </a:defRPr>
            </a:lvl1pPr>
          </a:lstStyle>
          <a:p>
            <a:r>
              <a:t>Does this action violate a biblical principle?</a:t>
            </a:r>
          </a:p>
        </p:txBody>
      </p:sp>
      <p:sp>
        <p:nvSpPr>
          <p:cNvPr id="325" name="Does this action strengthen the body of Christ?"/>
          <p:cNvSpPr txBox="1"/>
          <p:nvPr/>
        </p:nvSpPr>
        <p:spPr>
          <a:xfrm>
            <a:off x="1063054" y="7273373"/>
            <a:ext cx="22257892" cy="1318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4"/>
              <a:defRPr sz="6000" i="1">
                <a:solidFill>
                  <a:srgbClr val="000000"/>
                </a:solidFill>
                <a:latin typeface="Brandon Grotesque Regular"/>
                <a:ea typeface="Brandon Grotesque Regular"/>
                <a:cs typeface="Brandon Grotesque Regular"/>
                <a:sym typeface="Brandon Grotesque Regular"/>
              </a:defRPr>
            </a:lvl1pPr>
          </a:lstStyle>
          <a:p>
            <a:r>
              <a:t>Does this action strengthen the body of Christ?</a:t>
            </a:r>
          </a:p>
        </p:txBody>
      </p:sp>
      <p:sp>
        <p:nvSpPr>
          <p:cNvPr id="326" name="Would an unbelieving friend be attracted to Christ and the Christian faith by my behavior?"/>
          <p:cNvSpPr txBox="1"/>
          <p:nvPr/>
        </p:nvSpPr>
        <p:spPr>
          <a:xfrm>
            <a:off x="1063054" y="8473097"/>
            <a:ext cx="22257892" cy="19210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5"/>
              <a:defRPr sz="6000" i="1">
                <a:solidFill>
                  <a:srgbClr val="000000"/>
                </a:solidFill>
                <a:latin typeface="Brandon Grotesque Regular"/>
                <a:ea typeface="Brandon Grotesque Regular"/>
                <a:cs typeface="Brandon Grotesque Regular"/>
                <a:sym typeface="Brandon Grotesque Regular"/>
              </a:defRPr>
            </a:lvl1pPr>
          </a:lstStyle>
          <a:p>
            <a:r>
              <a:t>Would an unbelieving friend be attracted to Christ and the Christian faith by my behavior?</a:t>
            </a:r>
          </a:p>
        </p:txBody>
      </p:sp>
      <p:sp>
        <p:nvSpPr>
          <p:cNvPr id="327" name="Do my negative attitudes affect other people?"/>
          <p:cNvSpPr txBox="1"/>
          <p:nvPr/>
        </p:nvSpPr>
        <p:spPr>
          <a:xfrm>
            <a:off x="1063054" y="10206764"/>
            <a:ext cx="22257892" cy="13033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6"/>
              <a:defRPr sz="6000" i="1">
                <a:solidFill>
                  <a:srgbClr val="000000"/>
                </a:solidFill>
                <a:latin typeface="Brandon Grotesque Regular"/>
                <a:ea typeface="Brandon Grotesque Regular"/>
                <a:cs typeface="Brandon Grotesque Regular"/>
                <a:sym typeface="Brandon Grotesque Regular"/>
              </a:defRPr>
            </a:lvl1pPr>
          </a:lstStyle>
          <a:p>
            <a:r>
              <a:t>Do my negative attitudes affect other people?</a:t>
            </a:r>
          </a:p>
        </p:txBody>
      </p:sp>
      <p:sp>
        <p:nvSpPr>
          <p:cNvPr id="328" name="If this happens, what will I do to change this type of behavior in my life?"/>
          <p:cNvSpPr txBox="1"/>
          <p:nvPr/>
        </p:nvSpPr>
        <p:spPr>
          <a:xfrm>
            <a:off x="1063054" y="11505270"/>
            <a:ext cx="22257892" cy="13185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marL="926041" indent="-926041" algn="l">
              <a:lnSpc>
                <a:spcPct val="60000"/>
              </a:lnSpc>
              <a:spcBef>
                <a:spcPts val="4500"/>
              </a:spcBef>
              <a:buSzPct val="100000"/>
              <a:buAutoNum type="arabicPeriod" startAt="7"/>
              <a:defRPr sz="6000" i="1">
                <a:solidFill>
                  <a:srgbClr val="000000"/>
                </a:solidFill>
                <a:latin typeface="Brandon Grotesque Regular"/>
                <a:ea typeface="Brandon Grotesque Regular"/>
                <a:cs typeface="Brandon Grotesque Regular"/>
                <a:sym typeface="Brandon Grotesque Regular"/>
              </a:defRPr>
            </a:lvl1pPr>
          </a:lstStyle>
          <a:p>
            <a:r>
              <a:rPr dirty="0"/>
              <a:t>If this happens, what will I do to change this type of behavior in my life?</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0" name="My Leadership Credo"/>
          <p:cNvSpPr txBox="1"/>
          <p:nvPr/>
        </p:nvSpPr>
        <p:spPr>
          <a:xfrm>
            <a:off x="1026955" y="-205902"/>
            <a:ext cx="18262007" cy="19001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My Leadership Credo</a:t>
            </a:r>
          </a:p>
        </p:txBody>
      </p:sp>
      <p:sp>
        <p:nvSpPr>
          <p:cNvPr id="331"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332" name="Speak Gracefully. Watch the words I speak."/>
          <p:cNvSpPr txBox="1">
            <a:spLocks noGrp="1"/>
          </p:cNvSpPr>
          <p:nvPr>
            <p:ph type="title"/>
          </p:nvPr>
        </p:nvSpPr>
        <p:spPr>
          <a:xfrm>
            <a:off x="709554" y="4407828"/>
            <a:ext cx="22257892" cy="8629746"/>
          </a:xfrm>
          <a:prstGeom prst="rect">
            <a:avLst/>
          </a:prstGeom>
        </p:spPr>
        <p:txBody>
          <a:bodyPr>
            <a:noAutofit/>
          </a:bodyPr>
          <a:lstStyle/>
          <a:p>
            <a:pPr>
              <a:lnSpc>
                <a:spcPct val="60000"/>
              </a:lnSpc>
              <a:spcBef>
                <a:spcPts val="4500"/>
              </a:spcBef>
              <a:buSzPct val="100000"/>
              <a:defRPr sz="6000" b="0" spc="0">
                <a:solidFill>
                  <a:srgbClr val="000000"/>
                </a:solidFill>
                <a:latin typeface="Brandon Grotesque Medium"/>
                <a:ea typeface="Brandon Grotesque Medium"/>
                <a:cs typeface="Brandon Grotesque Medium"/>
                <a:sym typeface="Brandon Grotesque Medium"/>
              </a:defRPr>
            </a:pPr>
            <a:r>
              <a:rPr lang="en-US" sz="5400" spc="0" dirty="0">
                <a:solidFill>
                  <a:srgbClr val="000000"/>
                </a:solidFill>
                <a:latin typeface="Brandon Grotesque Regular" panose="020B0503020203060202"/>
                <a:ea typeface="Brandon Grotesque Bold"/>
                <a:cs typeface="Brandon Grotesque Bold"/>
                <a:sym typeface="Brandon Grotesque Bold"/>
              </a:rPr>
              <a:t>1. </a:t>
            </a:r>
            <a:r>
              <a:rPr lang="en-US" sz="6000" spc="0" dirty="0">
                <a:solidFill>
                  <a:srgbClr val="000000"/>
                </a:solidFill>
                <a:latin typeface="Brandon Grotesque Bold"/>
                <a:ea typeface="Brandon Grotesque Bold"/>
                <a:cs typeface="Brandon Grotesque Bold"/>
                <a:sym typeface="Brandon Grotesque Bold"/>
              </a:rPr>
              <a:t>S</a:t>
            </a:r>
            <a:r>
              <a:rPr sz="6000" spc="0" dirty="0">
                <a:solidFill>
                  <a:srgbClr val="000000"/>
                </a:solidFill>
                <a:latin typeface="Brandon Grotesque Bold"/>
                <a:ea typeface="Brandon Grotesque Bold"/>
                <a:cs typeface="Brandon Grotesque Bold"/>
                <a:sym typeface="Brandon Grotesque Bold"/>
              </a:rPr>
              <a:t>peak Gracefully.</a:t>
            </a:r>
            <a:r>
              <a:rPr sz="6000" spc="0" dirty="0">
                <a:solidFill>
                  <a:srgbClr val="000000"/>
                </a:solidFill>
                <a:latin typeface="Brandon Grotesque Bold"/>
                <a:ea typeface="Brandon Grotesque Bold"/>
                <a:cs typeface="Brandon Grotesque Bold"/>
              </a:rPr>
              <a:t> Watch the words I speak</a:t>
            </a:r>
            <a:r>
              <a:rPr sz="5400" spc="0" dirty="0">
                <a:solidFill>
                  <a:srgbClr val="000000"/>
                </a:solidFill>
                <a:latin typeface="Brandon Grotesque Regular" panose="020B0503020203060202"/>
                <a:ea typeface="Brandon Grotesque Bold"/>
                <a:cs typeface="Brandon Grotesque Bold"/>
              </a:rPr>
              <a:t>.</a:t>
            </a:r>
            <a:r>
              <a:rPr lang="en-US" sz="5400" spc="0" dirty="0">
                <a:solidFill>
                  <a:srgbClr val="000000"/>
                </a:solidFill>
                <a:latin typeface="Brandon Grotesque Regular" panose="020B0503020203060202"/>
                <a:ea typeface="Brandon Grotesque Bold"/>
                <a:cs typeface="Brandon Grotesque Bold"/>
              </a:rPr>
              <a:t> “I want my words to be grace-giving, life generating and inspiring to others and not discouraging, depressing and draining utterances.”</a:t>
            </a:r>
            <a:br>
              <a:rPr lang="en-US" sz="5400" spc="0" dirty="0">
                <a:solidFill>
                  <a:srgbClr val="000000"/>
                </a:solidFill>
                <a:latin typeface="Brandon Grotesque Regular" panose="020B0503020203060202"/>
                <a:ea typeface="Brandon Grotesque Bold"/>
                <a:cs typeface="Brandon Grotesque Bold"/>
              </a:rPr>
            </a:br>
            <a:br>
              <a:rPr lang="en-US" sz="5400" spc="0" dirty="0">
                <a:solidFill>
                  <a:srgbClr val="000000"/>
                </a:solidFill>
                <a:latin typeface="Brandon Grotesque Regular" panose="020B0503020203060202"/>
                <a:ea typeface="Brandon Grotesque Bold"/>
                <a:cs typeface="Brandon Grotesque Bold"/>
              </a:rPr>
            </a:br>
            <a:r>
              <a:rPr lang="en-US" sz="5400" spc="0" dirty="0">
                <a:solidFill>
                  <a:srgbClr val="000000"/>
                </a:solidFill>
                <a:latin typeface="Brandon Grotesque Regular" panose="020B0503020203060202"/>
                <a:ea typeface="Brandon Grotesque Bold"/>
                <a:cs typeface="Brandon Grotesque Bold"/>
              </a:rPr>
              <a:t>2. </a:t>
            </a:r>
            <a:r>
              <a:rPr lang="en-US" sz="6000" spc="0" dirty="0">
                <a:solidFill>
                  <a:srgbClr val="000000"/>
                </a:solidFill>
                <a:latin typeface="Brandon Grotesque Bold"/>
                <a:ea typeface="Brandon Grotesque Bold"/>
                <a:cs typeface="Brandon Grotesque Bold"/>
                <a:sym typeface="Brandon Grotesque Bold"/>
              </a:rPr>
              <a:t>Live Gratefully. </a:t>
            </a:r>
            <a:r>
              <a:rPr lang="en-US" sz="6000" spc="0" dirty="0">
                <a:solidFill>
                  <a:srgbClr val="000000"/>
                </a:solidFill>
                <a:latin typeface="Brandon Grotesque Bold"/>
                <a:ea typeface="Brandon Grotesque Bold"/>
                <a:cs typeface="Brandon Grotesque Bold"/>
              </a:rPr>
              <a:t>Don’t complain. Be Grateful. </a:t>
            </a:r>
            <a:r>
              <a:rPr lang="en-US" sz="5400" spc="0" dirty="0">
                <a:solidFill>
                  <a:srgbClr val="000000"/>
                </a:solidFill>
                <a:latin typeface="Brandon Grotesque Regular" panose="020B0503020203060202"/>
                <a:ea typeface="Brandon Grotesque Bold"/>
                <a:cs typeface="Brandon Grotesque Bold"/>
              </a:rPr>
              <a:t>“I want to be known as a person     who is forever grateful, regardless of the situation, believing that God is in the midst of everything I do and is working to bring good our of the situation.”</a:t>
            </a:r>
            <a:br>
              <a:rPr lang="en-US" sz="5400" spc="0" dirty="0">
                <a:solidFill>
                  <a:srgbClr val="000000"/>
                </a:solidFill>
                <a:latin typeface="Brandon Grotesque Regular" panose="020B0503020203060202"/>
                <a:ea typeface="Brandon Grotesque Bold"/>
                <a:cs typeface="Brandon Grotesque Bold"/>
              </a:rPr>
            </a:br>
            <a:br>
              <a:rPr lang="en-US" sz="5400" spc="0" dirty="0">
                <a:solidFill>
                  <a:srgbClr val="000000"/>
                </a:solidFill>
                <a:latin typeface="Brandon Grotesque Regular" panose="020B0503020203060202"/>
                <a:ea typeface="Brandon Grotesque Bold"/>
                <a:cs typeface="Brandon Grotesque Bold"/>
              </a:rPr>
            </a:br>
            <a:r>
              <a:rPr lang="en-US" sz="5400" spc="0" dirty="0">
                <a:solidFill>
                  <a:srgbClr val="000000"/>
                </a:solidFill>
                <a:latin typeface="Brandon Grotesque Regular" panose="020B0503020203060202"/>
                <a:ea typeface="Brandon Grotesque Bold"/>
                <a:cs typeface="Brandon Grotesque Bold"/>
                <a:sym typeface="Brandon Grotesque Bold"/>
              </a:rPr>
              <a:t>3. </a:t>
            </a:r>
            <a:r>
              <a:rPr lang="en-US" sz="6000" spc="0" dirty="0">
                <a:solidFill>
                  <a:srgbClr val="000000"/>
                </a:solidFill>
                <a:latin typeface="Brandon Grotesque Bold"/>
                <a:ea typeface="Brandon Grotesque Bold"/>
                <a:cs typeface="Brandon Grotesque Bold"/>
                <a:sym typeface="Brandon Grotesque Bold"/>
              </a:rPr>
              <a:t>Listen Intently. </a:t>
            </a:r>
            <a:r>
              <a:rPr lang="en-US" sz="6000" spc="0" dirty="0">
                <a:solidFill>
                  <a:srgbClr val="000000"/>
                </a:solidFill>
                <a:latin typeface="Brandon Grotesque Bold"/>
                <a:ea typeface="Brandon Grotesque Bold"/>
                <a:cs typeface="Brandon Grotesque Bold"/>
              </a:rPr>
              <a:t>Seek First to Understand.</a:t>
            </a:r>
            <a:r>
              <a:rPr lang="en-US" sz="5400" spc="0" dirty="0">
                <a:solidFill>
                  <a:srgbClr val="000000"/>
                </a:solidFill>
                <a:latin typeface="Brandon Grotesque Regular" panose="020B0503020203060202"/>
                <a:ea typeface="Brandon Grotesque Bold"/>
                <a:cs typeface="Brandon Grotesque Bold"/>
              </a:rPr>
              <a:t> “I want to listen to and respect the people with whom I work, to understand them – and for them to understand me – even if we do not agree with each other.” </a:t>
            </a:r>
            <a:br>
              <a:rPr lang="en-US" sz="5400" spc="0" dirty="0">
                <a:solidFill>
                  <a:srgbClr val="000000"/>
                </a:solidFill>
                <a:latin typeface="Brandon Grotesque Regular" panose="020B0503020203060202"/>
                <a:ea typeface="Brandon Grotesque Bold"/>
                <a:cs typeface="Brandon Grotesque Bold"/>
              </a:rPr>
            </a:br>
            <a:br>
              <a:rPr lang="en-US" sz="5400" spc="0" dirty="0">
                <a:solidFill>
                  <a:srgbClr val="000000"/>
                </a:solidFill>
                <a:latin typeface="Brandon Grotesque Regular" panose="020B0503020203060202"/>
                <a:ea typeface="Brandon Grotesque Bold"/>
                <a:cs typeface="Brandon Grotesque Bold"/>
              </a:rPr>
            </a:br>
            <a:r>
              <a:rPr lang="en-US" sz="5400" spc="0" dirty="0">
                <a:solidFill>
                  <a:srgbClr val="000000"/>
                </a:solidFill>
                <a:latin typeface="Brandon Grotesque Regular" panose="020B0503020203060202"/>
                <a:ea typeface="Brandon Grotesque Bold"/>
                <a:cs typeface="Brandon Grotesque Bold"/>
                <a:sym typeface="Brandon Grotesque Bold"/>
              </a:rPr>
              <a:t>4. </a:t>
            </a:r>
            <a:r>
              <a:rPr lang="en-US" sz="6000" spc="0" dirty="0">
                <a:solidFill>
                  <a:srgbClr val="000000"/>
                </a:solidFill>
                <a:latin typeface="Brandon Grotesque Bold"/>
                <a:ea typeface="Brandon Grotesque Bold"/>
                <a:cs typeface="Brandon Grotesque Bold"/>
                <a:sym typeface="Brandon Grotesque Bold"/>
              </a:rPr>
              <a:t>Forgive Freely.</a:t>
            </a:r>
            <a:r>
              <a:rPr lang="en-US" sz="6000" spc="0" dirty="0">
                <a:solidFill>
                  <a:srgbClr val="000000"/>
                </a:solidFill>
                <a:latin typeface="Brandon Grotesque Bold"/>
                <a:ea typeface="Brandon Grotesque Bold"/>
                <a:cs typeface="Brandon Grotesque Bold"/>
              </a:rPr>
              <a:t> A Spirit of forgiveness transforms and empowers. </a:t>
            </a:r>
            <a:r>
              <a:rPr lang="en-US" sz="5400" spc="0" dirty="0">
                <a:solidFill>
                  <a:srgbClr val="000000"/>
                </a:solidFill>
                <a:latin typeface="Brandon Grotesque Regular" panose="020B0503020203060202"/>
                <a:ea typeface="Brandon Grotesque Bold"/>
                <a:cs typeface="Brandon Grotesque Bold"/>
              </a:rPr>
              <a:t>“I want to initiate forgiveness when I have been offended because I don’t have the energy or strength to carry the heavy burden and guilt of an unforgiving spirit.”</a:t>
            </a:r>
            <a:br>
              <a:rPr lang="en-US" sz="4800" spc="0" dirty="0">
                <a:solidFill>
                  <a:srgbClr val="000000"/>
                </a:solidFill>
                <a:latin typeface="Brandon Grotesque Regular" panose="020B0503020203060202"/>
                <a:ea typeface="Brandon Grotesque Bold"/>
                <a:cs typeface="Brandon Grotesque Bold"/>
              </a:rPr>
            </a:br>
            <a:br>
              <a:rPr lang="en-US" sz="4800" spc="0" dirty="0">
                <a:solidFill>
                  <a:srgbClr val="000000"/>
                </a:solidFill>
                <a:latin typeface="Brandon Grotesque Regular" panose="020B0503020203060202"/>
                <a:ea typeface="Brandon Grotesque Bold"/>
                <a:cs typeface="Brandon Grotesque Bold"/>
              </a:rPr>
            </a:br>
            <a:br>
              <a:rPr lang="en-US" sz="4800" dirty="0"/>
            </a:br>
            <a:endParaRPr sz="4800" dirty="0"/>
          </a:p>
        </p:txBody>
      </p:sp>
      <p:sp>
        <p:nvSpPr>
          <p:cNvPr id="333" name="Live Gratefully. Don’t whine. Be Grateful."/>
          <p:cNvSpPr txBox="1"/>
          <p:nvPr/>
        </p:nvSpPr>
        <p:spPr>
          <a:xfrm>
            <a:off x="1528400" y="14753830"/>
            <a:ext cx="22257892" cy="1147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endParaRPr sz="4800" dirty="0"/>
          </a:p>
        </p:txBody>
      </p:sp>
      <p:sp>
        <p:nvSpPr>
          <p:cNvPr id="334" name="Listen Intently. Seek First to Understand."/>
          <p:cNvSpPr txBox="1"/>
          <p:nvPr/>
        </p:nvSpPr>
        <p:spPr>
          <a:xfrm>
            <a:off x="1063054" y="9275079"/>
            <a:ext cx="22257892" cy="1409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endParaRPr sz="4800" dirty="0"/>
          </a:p>
        </p:txBody>
      </p:sp>
      <p:sp>
        <p:nvSpPr>
          <p:cNvPr id="335" name="Forgive Freely. A Spirit of forgiveness transforms and empowers."/>
          <p:cNvSpPr txBox="1"/>
          <p:nvPr/>
        </p:nvSpPr>
        <p:spPr>
          <a:xfrm>
            <a:off x="886304" y="10184830"/>
            <a:ext cx="22257892"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111250" indent="-1111250" algn="l">
              <a:lnSpc>
                <a:spcPct val="60000"/>
              </a:lnSpc>
              <a:spcBef>
                <a:spcPts val="4500"/>
              </a:spcBef>
              <a:buSzPct val="100000"/>
              <a:buAutoNum type="arabicPeriod" startAt="4"/>
              <a:defRPr sz="6000">
                <a:solidFill>
                  <a:srgbClr val="000000"/>
                </a:solidFill>
                <a:latin typeface="Brandon Grotesque Medium"/>
                <a:ea typeface="Brandon Grotesque Medium"/>
                <a:cs typeface="Brandon Grotesque Medium"/>
                <a:sym typeface="Brandon Grotesque Medium"/>
              </a:defRPr>
            </a:pPr>
            <a:endParaRPr sz="4800" dirty="0"/>
          </a:p>
        </p:txBody>
      </p:sp>
      <p:sp>
        <p:nvSpPr>
          <p:cNvPr id="336" name="Lead Decisively. Combine clear vision, deep humility and intense resolve."/>
          <p:cNvSpPr txBox="1"/>
          <p:nvPr/>
        </p:nvSpPr>
        <p:spPr>
          <a:xfrm>
            <a:off x="1063054" y="8208882"/>
            <a:ext cx="22257892"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111250" indent="-1111250" algn="l">
              <a:lnSpc>
                <a:spcPct val="60000"/>
              </a:lnSpc>
              <a:spcBef>
                <a:spcPts val="4500"/>
              </a:spcBef>
              <a:buSzPct val="100000"/>
              <a:buAutoNum type="arabicPeriod" startAt="5"/>
              <a:defRPr sz="6000">
                <a:solidFill>
                  <a:srgbClr val="000000"/>
                </a:solidFill>
                <a:latin typeface="Brandon Grotesque Medium"/>
                <a:ea typeface="Brandon Grotesque Medium"/>
                <a:cs typeface="Brandon Grotesque Medium"/>
                <a:sym typeface="Brandon Grotesque Medium"/>
              </a:defRPr>
            </a:pPr>
            <a:endParaRPr sz="3600" dirty="0"/>
          </a:p>
        </p:txBody>
      </p:sp>
      <p:sp>
        <p:nvSpPr>
          <p:cNvPr id="337" name="Love Deeply. Value people not power."/>
          <p:cNvSpPr txBox="1"/>
          <p:nvPr/>
        </p:nvSpPr>
        <p:spPr>
          <a:xfrm>
            <a:off x="1063054" y="9979701"/>
            <a:ext cx="22257892" cy="1409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marL="1111250" indent="-1111250" algn="l">
              <a:lnSpc>
                <a:spcPct val="60000"/>
              </a:lnSpc>
              <a:spcBef>
                <a:spcPts val="4500"/>
              </a:spcBef>
              <a:buSzPct val="100000"/>
              <a:buAutoNum type="arabicPeriod" startAt="6"/>
              <a:defRPr sz="6000">
                <a:solidFill>
                  <a:srgbClr val="000000"/>
                </a:solidFill>
                <a:latin typeface="Brandon Grotesque Medium"/>
                <a:ea typeface="Brandon Grotesque Medium"/>
                <a:cs typeface="Brandon Grotesque Medium"/>
                <a:sym typeface="Brandon Grotesque Medium"/>
              </a:defRPr>
            </a:pPr>
            <a:endParaRPr sz="3600" dirty="0"/>
          </a:p>
        </p:txBody>
      </p:sp>
      <p:sp>
        <p:nvSpPr>
          <p:cNvPr id="338" name="Pray Earnestly. Become the change that I seek in others."/>
          <p:cNvSpPr txBox="1"/>
          <p:nvPr/>
        </p:nvSpPr>
        <p:spPr>
          <a:xfrm>
            <a:off x="1063054" y="11276684"/>
            <a:ext cx="22257892" cy="1147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endParaRPr lang="en-US" sz="6000" dirty="0"/>
          </a:p>
        </p:txBody>
      </p:sp>
      <p:sp>
        <p:nvSpPr>
          <p:cNvPr id="2" name="TextBox 1"/>
          <p:cNvSpPr txBox="1"/>
          <p:nvPr/>
        </p:nvSpPr>
        <p:spPr>
          <a:xfrm>
            <a:off x="1528400" y="2955204"/>
            <a:ext cx="20889148"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7200" i="1" dirty="0">
                <a:solidFill>
                  <a:srgbClr val="0070C0"/>
                </a:solidFill>
                <a:latin typeface="Brandon Grotesque Regular" panose="020B0503020203060202" pitchFamily="34" charset="77"/>
                <a:ea typeface="Brandon Grotesque Bold"/>
                <a:cs typeface="Brandon Grotesque Bold"/>
                <a:sym typeface="Brandon Grotesque Bold"/>
              </a:rPr>
              <a:t>My Leadership Credo</a:t>
            </a:r>
            <a:endParaRPr kumimoji="0" lang="en-US" sz="7200" b="0" i="0" u="none" strike="noStrike" cap="none" spc="0" normalizeH="0" baseline="0" dirty="0">
              <a:ln>
                <a:noFill/>
              </a:ln>
              <a:solidFill>
                <a:srgbClr val="5E5E5E"/>
              </a:solidFill>
              <a:effectLst/>
              <a:uFillTx/>
              <a:sym typeface="Helvetica Neue"/>
            </a:endParaRP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0" name="For the students and faculty you lead, you can become leadership role models who exemplify, in word and deed, the very character qualities and values you most admire in others."/>
          <p:cNvSpPr txBox="1">
            <a:spLocks noGrp="1"/>
          </p:cNvSpPr>
          <p:nvPr>
            <p:ph type="title"/>
          </p:nvPr>
        </p:nvSpPr>
        <p:spPr>
          <a:xfrm>
            <a:off x="1203705" y="3088167"/>
            <a:ext cx="21976590" cy="9663323"/>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br>
              <a:rPr lang="en-US" sz="7000" dirty="0"/>
            </a:br>
            <a:endParaRPr sz="7000" dirty="0"/>
          </a:p>
        </p:txBody>
      </p:sp>
      <p:sp>
        <p:nvSpPr>
          <p:cNvPr id="341" name="The Thesis of Chapter Three"/>
          <p:cNvSpPr txBox="1"/>
          <p:nvPr/>
        </p:nvSpPr>
        <p:spPr>
          <a:xfrm>
            <a:off x="1049856" y="209413"/>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lang="en-US" dirty="0"/>
              <a:t>My Leadership Credo</a:t>
            </a:r>
            <a:endParaRPr dirty="0"/>
          </a:p>
        </p:txBody>
      </p:sp>
      <p:sp>
        <p:nvSpPr>
          <p:cNvPr id="342"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
        <p:nvSpPr>
          <p:cNvPr id="7" name="TextBox 6">
            <a:extLst>
              <a:ext uri="{FF2B5EF4-FFF2-40B4-BE49-F238E27FC236}">
                <a16:creationId xmlns:a16="http://schemas.microsoft.com/office/drawing/2014/main" id="{AB784341-4F01-CF40-A20F-89970760F167}"/>
              </a:ext>
            </a:extLst>
          </p:cNvPr>
          <p:cNvSpPr txBox="1"/>
          <p:nvPr/>
        </p:nvSpPr>
        <p:spPr>
          <a:xfrm>
            <a:off x="798095" y="3684822"/>
            <a:ext cx="22787810" cy="84700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r>
              <a:rPr lang="en-US" i="1" dirty="0">
                <a:latin typeface="Brandon Grotesque Bold"/>
                <a:ea typeface="Brandon Grotesque Bold"/>
                <a:cs typeface="Brandon Grotesque Bold"/>
                <a:sym typeface="Brandon Grotesque Bold"/>
              </a:rPr>
              <a:t>5. Lead Decisively. </a:t>
            </a:r>
            <a:r>
              <a:rPr lang="en-US" dirty="0"/>
              <a:t>Combine clear vision, deep humility and intense resolve. </a:t>
            </a:r>
            <a:r>
              <a:rPr lang="en-US" sz="2400" dirty="0"/>
              <a:t>   </a:t>
            </a:r>
            <a:r>
              <a:rPr lang="en-US" sz="4800" dirty="0"/>
              <a:t>“</a:t>
            </a:r>
            <a:r>
              <a:rPr lang="en-US" sz="4800" i="1" dirty="0"/>
              <a:t>I want to lead with decisiveness with deep humility even when I experience the pain of holding tenaciously to the vision while acknowledging the realities of my situation.”</a:t>
            </a:r>
          </a:p>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r>
              <a:rPr lang="en-US" i="1" dirty="0">
                <a:latin typeface="Brandon Grotesque Bold"/>
                <a:ea typeface="Brandon Grotesque Bold"/>
                <a:cs typeface="Brandon Grotesque Bold"/>
                <a:sym typeface="Brandon Grotesque Bold"/>
              </a:rPr>
              <a:t>6. Love Deeply.</a:t>
            </a:r>
            <a:r>
              <a:rPr lang="en-US" i="1" dirty="0"/>
              <a:t> </a:t>
            </a:r>
            <a:r>
              <a:rPr lang="en-US" dirty="0"/>
              <a:t>Value people not power.</a:t>
            </a:r>
            <a:r>
              <a:rPr lang="en-US" sz="4800" dirty="0"/>
              <a:t> </a:t>
            </a:r>
            <a:r>
              <a:rPr lang="en-US" sz="4800" i="1" dirty="0"/>
              <a:t>“I want my relationship with others to energize them, to have a positive impact on their lives and to enable them, in some small way, to grow – become stronger – in their faith, their confidence in themselves and their competence at work as a result of </a:t>
            </a:r>
            <a:r>
              <a:rPr lang="en-US" sz="4800" dirty="0"/>
              <a:t>our interaction in the home and on the  job and with me as leader.”</a:t>
            </a:r>
          </a:p>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r>
              <a:rPr lang="en-US" sz="6000" b="1" dirty="0"/>
              <a:t>7. </a:t>
            </a:r>
            <a:r>
              <a:rPr lang="en-US" sz="6000" b="1" i="1" dirty="0"/>
              <a:t>Pray Continuously. </a:t>
            </a:r>
            <a:r>
              <a:rPr lang="en-US" sz="6000" dirty="0"/>
              <a:t>Become the change you want to see in those you          lead.</a:t>
            </a:r>
            <a:r>
              <a:rPr lang="en-US" sz="4800" i="1" dirty="0"/>
              <a:t> “I want to pray earnestly so that in the midst of conflict between the leader and the led, what happens to both of us is transformative!” </a:t>
            </a:r>
          </a:p>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endParaRPr lang="en-US" i="1" dirty="0"/>
          </a:p>
          <a:p>
            <a:pPr algn="l">
              <a:lnSpc>
                <a:spcPct val="60000"/>
              </a:lnSpc>
              <a:spcBef>
                <a:spcPts val="4500"/>
              </a:spcBef>
              <a:buSzPct val="100000"/>
              <a:defRPr sz="6000">
                <a:solidFill>
                  <a:srgbClr val="000000"/>
                </a:solidFill>
                <a:latin typeface="Brandon Grotesque Medium"/>
                <a:ea typeface="Brandon Grotesque Medium"/>
                <a:cs typeface="Brandon Grotesque Medium"/>
                <a:sym typeface="Brandon Grotesque Medium"/>
              </a:defRPr>
            </a:pPr>
            <a:r>
              <a:rPr lang="en-US" sz="3200" dirty="0"/>
              <a:t>                                            “My Leadership Credo” is</a:t>
            </a:r>
            <a:r>
              <a:rPr lang="en-US" sz="3200" i="1" dirty="0"/>
              <a:t> from Mentoring and Modeling Leadership Character. Fairbanks. </a:t>
            </a:r>
            <a:r>
              <a:rPr lang="en-US" sz="3200" dirty="0"/>
              <a:t>Chapter Four. </a:t>
            </a:r>
            <a:r>
              <a:rPr lang="en-US" sz="3200"/>
              <a:t>(Pages </a:t>
            </a:r>
            <a:r>
              <a:rPr lang="en-US" sz="3200" dirty="0"/>
              <a:t>54-55)</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0" name="For the students and faculty you lead, you can become leadership role models who exemplify, in word and deed, the very character qualities and values you most admire in others."/>
          <p:cNvSpPr txBox="1">
            <a:spLocks noGrp="1"/>
          </p:cNvSpPr>
          <p:nvPr>
            <p:ph type="title"/>
          </p:nvPr>
        </p:nvSpPr>
        <p:spPr>
          <a:xfrm>
            <a:off x="1553555" y="4186900"/>
            <a:ext cx="20923389" cy="7696245"/>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r>
              <a:rPr lang="en-US" sz="7000" b="1" i="0" dirty="0"/>
              <a:t>In “breakout” sessions, </a:t>
            </a:r>
            <a:br>
              <a:rPr lang="en-US" sz="7000" b="1" i="0" dirty="0"/>
            </a:br>
            <a:br>
              <a:rPr lang="en-US" sz="7000" b="1" i="0" dirty="0"/>
            </a:br>
            <a:r>
              <a:rPr lang="en-US" sz="7000" b="1" i="0" dirty="0"/>
              <a:t>please share key insights</a:t>
            </a:r>
            <a:br>
              <a:rPr lang="en-US" sz="7000" b="1" i="0" dirty="0"/>
            </a:br>
            <a:br>
              <a:rPr lang="en-US" sz="7000" b="1" i="0" dirty="0"/>
            </a:br>
            <a:r>
              <a:rPr lang="en-US" sz="7000" b="1" i="0" dirty="0"/>
              <a:t> you have gained from these sessions </a:t>
            </a:r>
            <a:br>
              <a:rPr lang="en-US" sz="7000" b="1" i="0" dirty="0"/>
            </a:br>
            <a:br>
              <a:rPr lang="en-US" sz="7000" b="1" i="0" dirty="0"/>
            </a:br>
            <a:r>
              <a:rPr lang="en-US" sz="7000" b="1" i="0" dirty="0"/>
              <a:t>regarding </a:t>
            </a:r>
            <a:r>
              <a:rPr lang="en-US" sz="7000" b="1" dirty="0"/>
              <a:t>nurturing leadership character</a:t>
            </a:r>
            <a:br>
              <a:rPr lang="en-US" sz="7000" b="1" i="0" dirty="0"/>
            </a:br>
            <a:r>
              <a:rPr lang="en-US" sz="7000" b="1" i="0" dirty="0"/>
              <a:t> </a:t>
            </a:r>
            <a:br>
              <a:rPr lang="en-US" sz="7000" b="1" i="0" dirty="0"/>
            </a:br>
            <a:r>
              <a:rPr lang="en-US" sz="7000" b="1" i="0" dirty="0"/>
              <a:t>in yourself and /or in others you teach and lead.</a:t>
            </a:r>
            <a:br>
              <a:rPr lang="en-US" sz="7000" dirty="0"/>
            </a:br>
            <a:endParaRPr sz="7000" dirty="0"/>
          </a:p>
        </p:txBody>
      </p:sp>
      <p:sp>
        <p:nvSpPr>
          <p:cNvPr id="341" name="The Thesis of Chapter Three"/>
          <p:cNvSpPr txBox="1"/>
          <p:nvPr/>
        </p:nvSpPr>
        <p:spPr>
          <a:xfrm>
            <a:off x="1049856" y="209413"/>
            <a:ext cx="12725965" cy="1665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625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lang="en-US" dirty="0"/>
              <a:t>Reflections on the Three Sessions</a:t>
            </a:r>
            <a:endParaRPr dirty="0"/>
          </a:p>
        </p:txBody>
      </p:sp>
      <p:sp>
        <p:nvSpPr>
          <p:cNvPr id="342"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Tree>
    <p:extLst>
      <p:ext uri="{BB962C8B-B14F-4D97-AF65-F5344CB8AC3E}">
        <p14:creationId xmlns:p14="http://schemas.microsoft.com/office/powerpoint/2010/main" val="81399567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0" name="For the students and faculty you lead, you can become leadership role models who exemplify, in word and deed, the very character qualities and values you most admire in others."/>
          <p:cNvSpPr txBox="1">
            <a:spLocks noGrp="1"/>
          </p:cNvSpPr>
          <p:nvPr>
            <p:ph type="title"/>
          </p:nvPr>
        </p:nvSpPr>
        <p:spPr>
          <a:xfrm>
            <a:off x="1730305" y="4044593"/>
            <a:ext cx="20923389" cy="7696245"/>
          </a:xfrm>
          <a:prstGeom prst="rect">
            <a:avLst/>
          </a:prstGeom>
        </p:spPr>
        <p:txBody>
          <a:bodyPr anchor="ctr">
            <a:noAutofit/>
          </a:bodyPr>
          <a:lstStyle>
            <a:lvl1pPr algn="ctr">
              <a:spcBef>
                <a:spcPts val="4500"/>
              </a:spcBef>
              <a:defRPr sz="8000" b="0" i="1" spc="0">
                <a:solidFill>
                  <a:srgbClr val="000000"/>
                </a:solidFill>
                <a:latin typeface="Brandon Grotesque Regular"/>
                <a:ea typeface="Brandon Grotesque Regular"/>
                <a:cs typeface="Brandon Grotesque Regular"/>
                <a:sym typeface="Brandon Grotesque Regular"/>
              </a:defRPr>
            </a:lvl1pPr>
          </a:lstStyle>
          <a:p>
            <a:r>
              <a:rPr lang="en-US" sz="7000" dirty="0"/>
              <a:t>Remember:</a:t>
            </a:r>
            <a:br>
              <a:rPr lang="en-US" sz="7000" dirty="0"/>
            </a:br>
            <a:br>
              <a:rPr lang="en-US" sz="7000" dirty="0"/>
            </a:br>
            <a:r>
              <a:rPr sz="7000" dirty="0"/>
              <a:t>For the students and</a:t>
            </a:r>
            <a:r>
              <a:rPr lang="en-US" sz="7000" dirty="0"/>
              <a:t> </a:t>
            </a:r>
            <a:r>
              <a:rPr sz="7000" dirty="0"/>
              <a:t>faculty</a:t>
            </a:r>
            <a:r>
              <a:rPr lang="en-US" sz="7000" dirty="0"/>
              <a:t> </a:t>
            </a:r>
            <a:r>
              <a:rPr sz="7000" dirty="0"/>
              <a:t>you lead,</a:t>
            </a:r>
            <a:br>
              <a:rPr lang="en-US" sz="7000" dirty="0"/>
            </a:br>
            <a:r>
              <a:rPr sz="7000" dirty="0"/>
              <a:t> </a:t>
            </a:r>
            <a:br>
              <a:rPr lang="en-US" sz="7000" dirty="0"/>
            </a:br>
            <a:r>
              <a:rPr sz="7000" b="1" dirty="0"/>
              <a:t>you </a:t>
            </a:r>
            <a:r>
              <a:rPr sz="7000" dirty="0"/>
              <a:t>can become leadership role models </a:t>
            </a:r>
            <a:br>
              <a:rPr lang="en-US" sz="7000" dirty="0"/>
            </a:br>
            <a:br>
              <a:rPr lang="en-US" sz="7000" dirty="0"/>
            </a:br>
            <a:r>
              <a:rPr sz="7000" dirty="0"/>
              <a:t>who exemplify,</a:t>
            </a:r>
            <a:r>
              <a:rPr lang="en-US" sz="7000" dirty="0"/>
              <a:t> </a:t>
            </a:r>
            <a:r>
              <a:rPr sz="7000" dirty="0"/>
              <a:t>in word and deed,</a:t>
            </a:r>
            <a:br>
              <a:rPr lang="en-US" sz="7000" dirty="0"/>
            </a:br>
            <a:r>
              <a:rPr sz="7000" dirty="0"/>
              <a:t> </a:t>
            </a:r>
            <a:br>
              <a:rPr lang="en-US" sz="7000" dirty="0"/>
            </a:br>
            <a:r>
              <a:rPr sz="7000" dirty="0"/>
              <a:t>the very character qualities and values</a:t>
            </a:r>
            <a:br>
              <a:rPr lang="en-US" sz="7000" dirty="0"/>
            </a:br>
            <a:r>
              <a:rPr sz="7000" dirty="0"/>
              <a:t> </a:t>
            </a:r>
            <a:br>
              <a:rPr lang="en-US" sz="7000" dirty="0"/>
            </a:br>
            <a:r>
              <a:rPr sz="7000" dirty="0"/>
              <a:t>you most admire in others.</a:t>
            </a:r>
          </a:p>
        </p:txBody>
      </p:sp>
      <p:sp>
        <p:nvSpPr>
          <p:cNvPr id="341" name="The Thesis of Chapter Three"/>
          <p:cNvSpPr txBox="1"/>
          <p:nvPr/>
        </p:nvSpPr>
        <p:spPr>
          <a:xfrm>
            <a:off x="1026955" y="91426"/>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70000" lnSpcReduction="20000"/>
          </a:bodyPr>
          <a:lstStyle>
            <a:lvl1pPr algn="l" defTabSz="825500">
              <a:defRPr sz="10000">
                <a:solidFill>
                  <a:srgbClr val="79A0C1"/>
                </a:solidFill>
                <a:latin typeface="Beyond Infinity"/>
                <a:ea typeface="Beyond Infinity"/>
                <a:cs typeface="Beyond Infinity"/>
                <a:sym typeface="Beyond Infinity"/>
              </a:defRPr>
            </a:lvl1pPr>
          </a:lstStyle>
          <a:p>
            <a:r>
              <a:rPr dirty="0"/>
              <a:t>The Thesis of </a:t>
            </a:r>
            <a:r>
              <a:rPr lang="en-US" dirty="0"/>
              <a:t>these Sessions</a:t>
            </a:r>
            <a:endParaRPr dirty="0"/>
          </a:p>
        </p:txBody>
      </p:sp>
      <p:sp>
        <p:nvSpPr>
          <p:cNvPr id="342"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t>Mentoring and Modeling Leadership Character</a:t>
            </a:r>
          </a:p>
        </p:txBody>
      </p:sp>
    </p:spTree>
    <p:extLst>
      <p:ext uri="{BB962C8B-B14F-4D97-AF65-F5344CB8AC3E}">
        <p14:creationId xmlns:p14="http://schemas.microsoft.com/office/powerpoint/2010/main" val="2918946055"/>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Image" descr="Image"/>
          <p:cNvPicPr>
            <a:picLocks noChangeAspect="1"/>
          </p:cNvPicPr>
          <p:nvPr/>
        </p:nvPicPr>
        <p:blipFill>
          <a:blip r:embed="rId2"/>
          <a:stretch>
            <a:fillRect/>
          </a:stretch>
        </p:blipFill>
        <p:spPr>
          <a:xfrm>
            <a:off x="11815255" y="-55511"/>
            <a:ext cx="13827022" cy="13827022"/>
          </a:xfrm>
          <a:prstGeom prst="rect">
            <a:avLst/>
          </a:prstGeom>
          <a:ln w="12700">
            <a:miter lim="400000"/>
          </a:ln>
        </p:spPr>
      </p:pic>
      <p:sp>
        <p:nvSpPr>
          <p:cNvPr id="348" name="bit.ly/MMLC-ELFairbanks"/>
          <p:cNvSpPr txBox="1"/>
          <p:nvPr/>
        </p:nvSpPr>
        <p:spPr>
          <a:xfrm>
            <a:off x="395791" y="9860857"/>
            <a:ext cx="10283413"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000">
                <a:solidFill>
                  <a:srgbClr val="000000"/>
                </a:solidFill>
                <a:latin typeface="Brandon Grotesque Bold"/>
                <a:ea typeface="Brandon Grotesque Bold"/>
                <a:cs typeface="Brandon Grotesque Bold"/>
                <a:sym typeface="Brandon Grotesque Bold"/>
              </a:defRPr>
            </a:lvl1pPr>
          </a:lstStyle>
          <a:p>
            <a:r>
              <a:t>bit.ly/MMLC-ELFairbanks</a:t>
            </a:r>
          </a:p>
        </p:txBody>
      </p:sp>
      <p:sp>
        <p:nvSpPr>
          <p:cNvPr id="349" name="BOOK…"/>
          <p:cNvSpPr txBox="1">
            <a:spLocks noGrp="1"/>
          </p:cNvSpPr>
          <p:nvPr>
            <p:ph type="body" sz="quarter" idx="1"/>
          </p:nvPr>
        </p:nvSpPr>
        <p:spPr>
          <a:xfrm>
            <a:off x="1101908" y="1311513"/>
            <a:ext cx="8871179" cy="6812345"/>
          </a:xfrm>
          <a:prstGeom prst="rect">
            <a:avLst/>
          </a:prstGeom>
        </p:spPr>
        <p:txBody>
          <a:bodyPr anchor="ctr">
            <a:noAutofit/>
          </a:bodyPr>
          <a:lstStyle/>
          <a:p>
            <a:pPr marL="0" indent="0" algn="ctr" defTabSz="457200">
              <a:lnSpc>
                <a:spcPct val="100000"/>
              </a:lnSpc>
              <a:spcBef>
                <a:spcPts val="0"/>
              </a:spcBef>
              <a:buSzTx/>
              <a:buNone/>
              <a:defRPr sz="10000">
                <a:solidFill>
                  <a:srgbClr val="112357"/>
                </a:solidFill>
                <a:latin typeface="Brandon Grotesque Bold"/>
                <a:ea typeface="Brandon Grotesque Bold"/>
                <a:cs typeface="Brandon Grotesque Bold"/>
                <a:sym typeface="Brandon Grotesque Bold"/>
              </a:defRPr>
            </a:pPr>
            <a:r>
              <a:t>BOOK</a:t>
            </a:r>
          </a:p>
          <a:p>
            <a:pPr marL="0" indent="0" algn="ctr" defTabSz="457200">
              <a:lnSpc>
                <a:spcPct val="100000"/>
              </a:lnSpc>
              <a:spcBef>
                <a:spcPts val="0"/>
              </a:spcBef>
              <a:buSzTx/>
              <a:buNone/>
              <a:defRPr sz="10000">
                <a:solidFill>
                  <a:srgbClr val="112357"/>
                </a:solidFill>
                <a:latin typeface="Brandon Grotesque Bold"/>
                <a:ea typeface="Brandon Grotesque Bold"/>
                <a:cs typeface="Brandon Grotesque Bold"/>
                <a:sym typeface="Brandon Grotesque Bold"/>
              </a:defRPr>
            </a:pPr>
            <a:r>
              <a:t>AVAILABLE</a:t>
            </a:r>
          </a:p>
          <a:p>
            <a:pPr marL="0" indent="0" algn="ctr" defTabSz="457200">
              <a:lnSpc>
                <a:spcPct val="100000"/>
              </a:lnSpc>
              <a:spcBef>
                <a:spcPts val="0"/>
              </a:spcBef>
              <a:buSzTx/>
              <a:buNone/>
              <a:defRPr sz="10000">
                <a:solidFill>
                  <a:srgbClr val="112357"/>
                </a:solidFill>
                <a:latin typeface="Brandon Grotesque Bold"/>
                <a:ea typeface="Brandon Grotesque Bold"/>
                <a:cs typeface="Brandon Grotesque Bold"/>
                <a:sym typeface="Brandon Grotesque Bold"/>
              </a:defRPr>
            </a:pPr>
            <a:r>
              <a:t>AT AMAZON</a:t>
            </a:r>
          </a:p>
        </p:txBody>
      </p:sp>
      <p:sp>
        <p:nvSpPr>
          <p:cNvPr id="350" name="Kindle &amp; Paperback Editions"/>
          <p:cNvSpPr txBox="1"/>
          <p:nvPr/>
        </p:nvSpPr>
        <p:spPr>
          <a:xfrm>
            <a:off x="395791" y="7341332"/>
            <a:ext cx="10283413"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000" i="1">
                <a:solidFill>
                  <a:srgbClr val="000000"/>
                </a:solidFill>
                <a:latin typeface="Brandon Grotesque Light"/>
                <a:ea typeface="Brandon Grotesque Light"/>
                <a:cs typeface="Brandon Grotesque Light"/>
                <a:sym typeface="Brandon Grotesque Light"/>
              </a:defRPr>
            </a:lvl1pPr>
          </a:lstStyle>
          <a:p>
            <a:r>
              <a:t>Kindle &amp; Paperback Editions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Dr. Edward LeBron Fairbanks"/>
          <p:cNvSpPr txBox="1">
            <a:spLocks noGrp="1"/>
          </p:cNvSpPr>
          <p:nvPr>
            <p:ph type="body" sz="quarter" idx="1"/>
          </p:nvPr>
        </p:nvSpPr>
        <p:spPr>
          <a:xfrm>
            <a:off x="895035" y="1419727"/>
            <a:ext cx="22593930" cy="4377346"/>
          </a:xfrm>
          <a:prstGeom prst="rect">
            <a:avLst/>
          </a:prstGeom>
        </p:spPr>
        <p:txBody>
          <a:bodyPr anchor="ctr"/>
          <a:lstStyle>
            <a:lvl1pPr marL="0" indent="0" algn="ctr">
              <a:buSzTx/>
              <a:buNone/>
              <a:defRPr i="1">
                <a:latin typeface="Brandon Grotesque Bold"/>
                <a:ea typeface="Brandon Grotesque Bold"/>
                <a:cs typeface="Brandon Grotesque Bold"/>
                <a:sym typeface="Brandon Grotesque Bold"/>
              </a:defRPr>
            </a:lvl1pPr>
          </a:lstStyle>
          <a:p>
            <a:r>
              <a:t>Dr. Edward LeBron Fairbanks</a:t>
            </a:r>
          </a:p>
        </p:txBody>
      </p:sp>
      <p:sp>
        <p:nvSpPr>
          <p:cNvPr id="345" name="lfairbanks@boardserve.org…"/>
          <p:cNvSpPr txBox="1"/>
          <p:nvPr/>
        </p:nvSpPr>
        <p:spPr>
          <a:xfrm>
            <a:off x="895035" y="3874168"/>
            <a:ext cx="22593930" cy="61306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pPr>
              <a:lnSpc>
                <a:spcPct val="90000"/>
              </a:lnSpc>
              <a:spcBef>
                <a:spcPts val="4500"/>
              </a:spcBef>
              <a:defRPr sz="5000">
                <a:solidFill>
                  <a:schemeClr val="accent1">
                    <a:lumOff val="-13575"/>
                  </a:schemeClr>
                </a:solidFill>
                <a:latin typeface="Brandon Grotesque Medium"/>
                <a:ea typeface="Brandon Grotesque Medium"/>
                <a:cs typeface="Brandon Grotesque Medium"/>
                <a:sym typeface="Brandon Grotesque Medium"/>
              </a:defRPr>
            </a:pPr>
            <a:r>
              <a:rPr u="sng" dirty="0">
                <a:hlinkClick r:id="rId3"/>
              </a:rPr>
              <a:t>lfairbanks@boardserve.org</a:t>
            </a:r>
          </a:p>
          <a:p>
            <a:pPr>
              <a:lnSpc>
                <a:spcPct val="90000"/>
              </a:lnSpc>
              <a:spcBef>
                <a:spcPts val="4500"/>
              </a:spcBef>
              <a:defRPr sz="5000">
                <a:solidFill>
                  <a:schemeClr val="accent1">
                    <a:lumOff val="-13575"/>
                  </a:schemeClr>
                </a:solidFill>
                <a:latin typeface="Brandon Grotesque Medium"/>
                <a:ea typeface="Brandon Grotesque Medium"/>
                <a:cs typeface="Brandon Grotesque Medium"/>
                <a:sym typeface="Brandon Grotesque Medium"/>
              </a:defRPr>
            </a:pPr>
            <a:r>
              <a:rPr u="sng" dirty="0">
                <a:hlinkClick r:id="rId4"/>
              </a:rPr>
              <a:t>www.boardserve.org</a:t>
            </a:r>
          </a:p>
          <a:p>
            <a:pPr>
              <a:lnSpc>
                <a:spcPct val="90000"/>
              </a:lnSpc>
              <a:spcBef>
                <a:spcPts val="4500"/>
              </a:spcBef>
              <a:defRPr sz="5000">
                <a:solidFill>
                  <a:schemeClr val="accent1">
                    <a:lumOff val="-13575"/>
                  </a:schemeClr>
                </a:solidFill>
                <a:latin typeface="Brandon Grotesque Medium"/>
                <a:ea typeface="Brandon Grotesque Medium"/>
                <a:cs typeface="Brandon Grotesque Medium"/>
                <a:sym typeface="Brandon Grotesque Medium"/>
              </a:defRPr>
            </a:pPr>
            <a:r>
              <a:rPr dirty="0"/>
              <a:t>https://</a:t>
            </a:r>
            <a:r>
              <a:rPr dirty="0" err="1"/>
              <a:t>mvnu.whdl.org</a:t>
            </a:r>
            <a:r>
              <a:rPr dirty="0"/>
              <a:t>/collections/</a:t>
            </a:r>
            <a:r>
              <a:rPr dirty="0" err="1"/>
              <a:t>dr</a:t>
            </a:r>
            <a:r>
              <a:rPr dirty="0"/>
              <a:t>-e-</a:t>
            </a:r>
            <a:r>
              <a:rPr dirty="0" err="1"/>
              <a:t>lebron</a:t>
            </a:r>
            <a:r>
              <a:rPr dirty="0"/>
              <a:t>-</a:t>
            </a:r>
            <a:r>
              <a:rPr dirty="0" err="1"/>
              <a:t>fairbanks</a:t>
            </a:r>
            <a:r>
              <a:rPr dirty="0"/>
              <a:t>-collection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0" name="Leadership Character"/>
          <p:cNvSpPr txBox="1"/>
          <p:nvPr/>
        </p:nvSpPr>
        <p:spPr>
          <a:xfrm>
            <a:off x="1049856" y="0"/>
            <a:ext cx="12725965" cy="166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lgn="l" defTabSz="825500">
              <a:defRPr sz="10000">
                <a:solidFill>
                  <a:srgbClr val="79A0C1"/>
                </a:solidFill>
                <a:latin typeface="Beyond Infinity"/>
                <a:ea typeface="Beyond Infinity"/>
                <a:cs typeface="Beyond Infinity"/>
                <a:sym typeface="Beyond Infinity"/>
              </a:defRPr>
            </a:lvl1pPr>
          </a:lstStyle>
          <a:p>
            <a:r>
              <a:rPr dirty="0"/>
              <a:t>Leadership Character</a:t>
            </a:r>
          </a:p>
        </p:txBody>
      </p:sp>
      <p:sp>
        <p:nvSpPr>
          <p:cNvPr id="181" name="Mentoring and Modeling Leadership Character"/>
          <p:cNvSpPr txBox="1"/>
          <p:nvPr/>
        </p:nvSpPr>
        <p:spPr>
          <a:xfrm>
            <a:off x="1026955" y="1423160"/>
            <a:ext cx="21976590" cy="1147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algn="l" defTabSz="825500">
              <a:defRPr sz="5000" i="1">
                <a:solidFill>
                  <a:srgbClr val="FFFFFF"/>
                </a:solidFill>
                <a:latin typeface="Brandon Grotesque Light"/>
                <a:ea typeface="Brandon Grotesque Light"/>
                <a:cs typeface="Brandon Grotesque Light"/>
                <a:sym typeface="Brandon Grotesque Light"/>
              </a:defRPr>
            </a:lvl1pPr>
          </a:lstStyle>
          <a:p>
            <a:r>
              <a:rPr dirty="0"/>
              <a:t> Leadership Character</a:t>
            </a:r>
            <a:r>
              <a:rPr lang="en-US" dirty="0"/>
              <a:t> Qualities</a:t>
            </a:r>
            <a:endParaRPr dirty="0"/>
          </a:p>
        </p:txBody>
      </p:sp>
      <p:sp>
        <p:nvSpPr>
          <p:cNvPr id="182" name="“A person of leadership character has qualities or pattern of behavior that distinguishes them from people who are not leaders.”…"/>
          <p:cNvSpPr txBox="1">
            <a:spLocks noGrp="1"/>
          </p:cNvSpPr>
          <p:nvPr>
            <p:ph type="body" sz="half" idx="1"/>
          </p:nvPr>
        </p:nvSpPr>
        <p:spPr>
          <a:xfrm>
            <a:off x="573217" y="2842594"/>
            <a:ext cx="22783828" cy="3616063"/>
          </a:xfrm>
          <a:prstGeom prst="rect">
            <a:avLst/>
          </a:prstGeom>
        </p:spPr>
        <p:txBody>
          <a:bodyPr>
            <a:noAutofit/>
          </a:bodyPr>
          <a:lstStyle/>
          <a:p>
            <a:pPr marL="638923" indent="-469900" algn="ctr">
              <a:spcBef>
                <a:spcPts val="0"/>
              </a:spcBef>
              <a:buSzTx/>
              <a:buNone/>
              <a:defRPr spc="-140"/>
            </a:pPr>
            <a:endParaRPr lang="en-US" dirty="0"/>
          </a:p>
          <a:p>
            <a:pPr marL="638923" indent="-469900" algn="ctr">
              <a:spcBef>
                <a:spcPts val="0"/>
              </a:spcBef>
              <a:buSzTx/>
              <a:buNone/>
              <a:defRPr spc="-140"/>
            </a:pPr>
            <a:r>
              <a:rPr lang="en-US" dirty="0"/>
              <a:t>Character springs from the core values by which we build our lives.</a:t>
            </a:r>
          </a:p>
          <a:p>
            <a:pPr marL="638923" indent="-469900" algn="ctr">
              <a:spcBef>
                <a:spcPts val="0"/>
              </a:spcBef>
              <a:buSzTx/>
              <a:buNone/>
              <a:defRPr spc="-140"/>
            </a:pPr>
            <a:endParaRPr lang="en-US" dirty="0"/>
          </a:p>
          <a:p>
            <a:pPr marL="638923" indent="-469900" algn="ctr">
              <a:spcBef>
                <a:spcPts val="0"/>
              </a:spcBef>
              <a:buSzTx/>
              <a:buNone/>
              <a:defRPr spc="-140"/>
            </a:pPr>
            <a:endParaRPr lang="en-US" dirty="0"/>
          </a:p>
        </p:txBody>
      </p:sp>
      <p:sp>
        <p:nvSpPr>
          <p:cNvPr id="183" name="“Leadership character engenders the trust of those we lead.”…"/>
          <p:cNvSpPr txBox="1"/>
          <p:nvPr/>
        </p:nvSpPr>
        <p:spPr>
          <a:xfrm>
            <a:off x="219717" y="6458657"/>
            <a:ext cx="22783828" cy="594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2500" lnSpcReduction="10000"/>
          </a:bodyPr>
          <a:lstStyle/>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r>
              <a:rPr lang="en-US" sz="5000" i="1" dirty="0"/>
              <a:t>“For this very reason, make every effort to add to your faith goodness; and to goodness, knowledge; and to knowledge, self-control; and to self-control, perseverance; and to perseverance, godliness; and to godliness, mutual affection; and to mutual affection, love.</a:t>
            </a:r>
          </a:p>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endParaRPr lang="en-US" sz="5000" i="1" dirty="0"/>
          </a:p>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r>
              <a:rPr lang="en-US" sz="5000" i="1" dirty="0"/>
              <a:t>For if you possess these qualities in increasing measure, they will keep you from being ineffective and unproductive in your knowledge of our Lord Jesus Christ.” 2 Peter 1:5-8</a:t>
            </a:r>
          </a:p>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endParaRPr lang="en-US" dirty="0"/>
          </a:p>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endParaRPr lang="en-US" dirty="0"/>
          </a:p>
          <a:p>
            <a:pPr marL="638923" indent="-469900">
              <a:lnSpc>
                <a:spcPct val="90000"/>
              </a:lnSpc>
              <a:defRPr sz="7000" spc="-140">
                <a:solidFill>
                  <a:srgbClr val="000000"/>
                </a:solidFill>
                <a:latin typeface="Brandon Grotesque Medium"/>
                <a:ea typeface="Brandon Grotesque Medium"/>
                <a:cs typeface="Brandon Grotesque Medium"/>
                <a:sym typeface="Brandon Grotesque Medium"/>
              </a:defRPr>
            </a:pPr>
            <a:r>
              <a:rPr i="1" dirty="0"/>
              <a:t>Leadership</a:t>
            </a:r>
            <a:r>
              <a:rPr dirty="0"/>
              <a:t> character engenders the trust of those we lead.</a:t>
            </a: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293B856BD64CB1B87359681A7667" ma:contentTypeVersion="12" ma:contentTypeDescription="Create a new document." ma:contentTypeScope="" ma:versionID="e2e4fca6c7706156bc0866a237d2715b">
  <xsd:schema xmlns:xsd="http://www.w3.org/2001/XMLSchema" xmlns:xs="http://www.w3.org/2001/XMLSchema" xmlns:p="http://schemas.microsoft.com/office/2006/metadata/properties" xmlns:ns2="88ac171a-a967-4333-ab36-6fd36cf34859" xmlns:ns3="f988c003-70f0-43cc-9aae-75fb2e975181" targetNamespace="http://schemas.microsoft.com/office/2006/metadata/properties" ma:root="true" ma:fieldsID="6cce27538b149d122bf51225c47e4bdf" ns2:_="" ns3:_="">
    <xsd:import namespace="88ac171a-a967-4333-ab36-6fd36cf34859"/>
    <xsd:import namespace="f988c003-70f0-43cc-9aae-75fb2e9751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ac171a-a967-4333-ab36-6fd36cf348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88c003-70f0-43cc-9aae-75fb2e9751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8C3FEC-F621-43BD-8DD3-C96D03481689}"/>
</file>

<file path=customXml/itemProps2.xml><?xml version="1.0" encoding="utf-8"?>
<ds:datastoreItem xmlns:ds="http://schemas.openxmlformats.org/officeDocument/2006/customXml" ds:itemID="{29FE7822-FE22-41BF-928F-DF2D668796D1}"/>
</file>

<file path=customXml/itemProps3.xml><?xml version="1.0" encoding="utf-8"?>
<ds:datastoreItem xmlns:ds="http://schemas.openxmlformats.org/officeDocument/2006/customXml" ds:itemID="{49289293-C087-47C3-8982-9E9062D5EDF5}"/>
</file>

<file path=docProps/app.xml><?xml version="1.0" encoding="utf-8"?>
<Properties xmlns="http://schemas.openxmlformats.org/officeDocument/2006/extended-properties" xmlns:vt="http://schemas.openxmlformats.org/officeDocument/2006/docPropsVTypes">
  <TotalTime>3446</TotalTime>
  <Words>7086</Words>
  <Application>Microsoft Macintosh PowerPoint</Application>
  <PresentationFormat>Custom</PresentationFormat>
  <Paragraphs>583</Paragraphs>
  <Slides>88</Slides>
  <Notes>40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88</vt:i4>
      </vt:variant>
    </vt:vector>
  </HeadingPairs>
  <TitlesOfParts>
    <vt:vector size="108" baseType="lpstr">
      <vt:lpstr>Raleway-Bold</vt:lpstr>
      <vt:lpstr>Raleway-ExtraBold</vt:lpstr>
      <vt:lpstr>ANGEL TEARS</vt:lpstr>
      <vt:lpstr>Arial</vt:lpstr>
      <vt:lpstr>Bebas Neue</vt:lpstr>
      <vt:lpstr>Beyond Infinity</vt:lpstr>
      <vt:lpstr>Brandon Grotesque Black</vt:lpstr>
      <vt:lpstr>Brandon Grotesque Bold</vt:lpstr>
      <vt:lpstr>Brandon Grotesque Light</vt:lpstr>
      <vt:lpstr>Brandon Grotesque Medium</vt:lpstr>
      <vt:lpstr>Brandon Grotesque Regular</vt:lpstr>
      <vt:lpstr>Calibri</vt:lpstr>
      <vt:lpstr>Helvetica Neue</vt:lpstr>
      <vt:lpstr>Helvetica Neue Medium</vt:lpstr>
      <vt:lpstr>Raleway</vt:lpstr>
      <vt:lpstr>Times New Roman</vt:lpstr>
      <vt:lpstr>Trajan Pro</vt:lpstr>
      <vt:lpstr>Tw Cen MT</vt:lpstr>
      <vt:lpstr>30_BasicColor</vt:lpstr>
      <vt:lpstr>Office Theme</vt:lpstr>
      <vt:lpstr>Character</vt:lpstr>
      <vt:lpstr>PowerPoint Presentation</vt:lpstr>
      <vt:lpstr>“How do I build up the trust of    the people who work with me?”</vt:lpstr>
      <vt:lpstr>PowerPoint Presentation</vt:lpstr>
      <vt:lpstr>“…leading others begins with leading myself.”</vt:lpstr>
      <vt:lpstr>1. Consistency and Integrity;</vt:lpstr>
      <vt:lpstr>PowerPoint Presentation</vt:lpstr>
      <vt:lpstr>PowerPoint Presentation</vt:lpstr>
      <vt:lpstr>PowerPoint Presentation</vt:lpstr>
      <vt:lpstr>PowerPoint Presentation</vt:lpstr>
      <vt:lpstr>PowerPoint Presentation</vt:lpstr>
      <vt:lpstr>PowerPoint Presentation</vt:lpstr>
      <vt:lpstr>Five Basic Mentoring Questions  </vt:lpstr>
      <vt:lpstr>“In the mentoring relationship, the frequently discussed mistakes of an emerging leader include these:  inconsistency, indecision, duplicity (saying one thing and doing another), lying, lack of staying power,  talking too much, and disloyalty.   Some necessary alternatives to the above mistakes:  consistency, decisiveness, integrity (what you say is what you do), honesty, tenacity, listening before speaking, and loyalty.”</vt:lpstr>
      <vt:lpstr>Questions I asked periodically to the MVNU leadership team: </vt:lpstr>
      <vt:lpstr>For the students you lead,  you can become leadership role models  who exemplify,  in word and deed,  the very character qualities and values  you most admire in others. </vt:lpstr>
      <vt:lpstr>“Christian leadership  begins with humble service to others  to enable them, through teaching and example,  to live their lives under the Lordship of Christ,  to understand, accept, and fulfill  their ministry to each other and   their mission to the world.”  End of Session One.</vt:lpstr>
      <vt:lpstr>The Joy and Pain  of Leadership!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LEADERSHIP IN FAITH COMMUNITIES… THE TRANSFERENCE OF VISION!</vt:lpstr>
      <vt:lpstr>Good and godly people and a younger generation of Christians most often collide with their leaders over MISSION, VISION, VALUES, PRIORITIES, PLANS,  STRUCTURE AND PROGRAMS.  </vt:lpstr>
      <vt:lpstr>PowerPoint Presentation</vt:lpstr>
      <vt:lpstr>Change is inevitable.  Problems arise in the TRANSITIONS.  We want and need for these transitions to be transformative; not destructive and divisive.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“Father, forgive them, for they do not know what they are doing.”</vt:lpstr>
      <vt:lpstr>PowerPoint Presentation</vt:lpstr>
      <vt:lpstr>PowerPoint Presentation</vt:lpstr>
      <vt:lpstr>PowerPoint Presentation</vt:lpstr>
      <vt:lpstr>PowerPoint Presentation</vt:lpstr>
      <vt:lpstr>PowerPoint Presentation</vt:lpstr>
      <vt:lpstr>Leaders who inspire others…        #1.     Set Clear Standards                   (or Expectations)       #2. Expect the Best       #3. Pay Attention       #4. Encourage People       #5. Tell the Story       #6. Celebrate Together       #7.       Set the Example</vt:lpstr>
      <vt:lpstr>PowerPoint Presentation</vt:lpstr>
      <vt:lpstr>PowerPoint Presentation</vt:lpstr>
      <vt:lpstr>“TEACHERS with the mind of Christ  seek humbly to TEACH others,  for the purpose of inspiring  and enabling them,  through mentoring and modeling,  to live their lives under  the Lordship of Christ,  and to understand, accept, and fulfill  their ministry to each other,  and their mission in the world.” </vt:lpstr>
      <vt:lpstr> </vt:lpstr>
      <vt:lpstr>Question #1</vt:lpstr>
      <vt:lpstr>Question #2</vt:lpstr>
      <vt:lpstr>Question #3</vt:lpstr>
      <vt:lpstr>PowerPoint Presentation</vt:lpstr>
      <vt:lpstr>   Discuss these questions   and the Seven anchors   in “break-out" groups</vt:lpstr>
      <vt:lpstr>How to Nurture  Leadership Character    The challenge of communicating  this leadership lifestyle  to emerging leaders</vt:lpstr>
      <vt:lpstr>PowerPoint Presentation</vt:lpstr>
      <vt:lpstr>PowerPoint Presentation</vt:lpstr>
      <vt:lpstr>Let’s review:  For the students and faculty you lead,  you can become leadership role models  who exemplify, in word and deed,  the very character qualities and values  you most admire in others.</vt:lpstr>
      <vt:lpstr>PowerPoint Presentation</vt:lpstr>
      <vt:lpstr>PowerPoint Presentation</vt:lpstr>
      <vt:lpstr>PowerPoint Presentation</vt:lpstr>
      <vt:lpstr>PowerPoint Presentation</vt:lpstr>
      <vt:lpstr>“Hospitality primarily means the  creation of free space - making room - in the midst of differences of thought or behaviors that may exist.”                         Christine Pohl, Making Room: Recovering Hospitality in Christian Tradition    </vt:lpstr>
      <vt:lpstr> Fundamentally, it is a core attitude toward others.</vt:lpstr>
      <vt:lpstr>“The gift of Christian hospitality is the opportunity we provide for the colleague, co-worker, guest, stranger, family member or friend to find her or his own way. It enables us to consider an alternative way of thinking from those who may be very different from us. This gift to others invites them to contribute insights derived from these unique gifts and abilities, even in the context of differences of thought and behavior.”   </vt:lpstr>
      <vt:lpstr>PowerPoint Presentation</vt:lpstr>
      <vt:lpstr>“Acceptance is the ability to communicate  value, regard, worth, and respect to others.   It is the ability to make people feel significant,  honored, and esteemed.” Duane Elmer </vt:lpstr>
      <vt:lpstr>Acceptance of others, as defined, does not imply  acceptance of their ideas or behavior.</vt:lpstr>
      <vt:lpstr>“Leadership is known by the personalities it enriches,  not by those it dominates or captivates.”  Harold Reed      “Leading for change is not the same as exercise of power.”                                                                   George McGregor Burns </vt:lpstr>
      <vt:lpstr>All Christians — even those who sometimes make life difficult — are called and gifted for the ministry of Christ.</vt:lpstr>
      <vt:lpstr>PowerPoint Presentation</vt:lpstr>
      <vt:lpstr>“Caring deeply” demands that we  listen intently,  speak directly and caringly,  ask questions for the other person’s sake,  and not for our own. </vt:lpstr>
      <vt:lpstr>Good people often see things differently from the leader.</vt:lpstr>
      <vt:lpstr>Caring for others who differ with us is to love, respect, and honor them, as God loves them. </vt:lpstr>
      <vt:lpstr>PowerPoint Presentation</vt:lpstr>
      <vt:lpstr>Will this action strengthen me spiritually?</vt:lpstr>
      <vt:lpstr>1. Speak Gracefully. Watch the words I speak. “I want my words to be grace-giving, life generating and inspiring to others and not discouraging, depressing and draining utterances.”  2. Live Gratefully. Don’t complain. Be Grateful. “I want to be known as a person     who is forever grateful, regardless of the situation, believing that God is in the midst of everything I do and is working to bring good our of the situation.”  3. Listen Intently. Seek First to Understand. “I want to listen to and respect the people with whom I work, to understand them – and for them to understand me – even if we do not agree with each other.”   4. Forgive Freely. A Spirit of forgiveness transforms and empowers. “I want to initiate forgiveness when I have been offended because I don’t have the energy or strength to carry the heavy burden and guilt of an unforgiving spirit.”   </vt:lpstr>
      <vt:lpstr> </vt:lpstr>
      <vt:lpstr>In “breakout” sessions,   please share key insights   you have gained from these sessions   regarding nurturing leadership character   in yourself and /or in others you teach and lead. </vt:lpstr>
      <vt:lpstr>Remember:  For the students and faculty you lead,   you can become leadership role models   who exemplify, in word and deed,   the very character qualities and values   you most admire in others.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dc:title>
  <cp:lastModifiedBy>Fairbanks, E. Lebron</cp:lastModifiedBy>
  <cp:revision>108</cp:revision>
  <dcterms:modified xsi:type="dcterms:W3CDTF">2022-05-21T19:10:27Z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0x01010075E5293B856BD64CB1B87359681A7667</vt:lpwstr>
  </property>
</Properties>
</file>